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6" r:id="rId1"/>
    <p:sldMasterId id="2147484313" r:id="rId2"/>
    <p:sldMasterId id="2147484327" r:id="rId3"/>
    <p:sldMasterId id="2147484344" r:id="rId4"/>
    <p:sldMasterId id="2147484358" r:id="rId5"/>
    <p:sldMasterId id="2147484372" r:id="rId6"/>
    <p:sldMasterId id="2147484385" r:id="rId7"/>
    <p:sldMasterId id="2147484398" r:id="rId8"/>
    <p:sldMasterId id="2147484412" r:id="rId9"/>
    <p:sldMasterId id="2147484426" r:id="rId10"/>
    <p:sldMasterId id="2147484440" r:id="rId11"/>
    <p:sldMasterId id="2147484454" r:id="rId12"/>
    <p:sldMasterId id="2147484468" r:id="rId13"/>
    <p:sldMasterId id="2147484482" r:id="rId14"/>
    <p:sldMasterId id="2147484496" r:id="rId15"/>
    <p:sldMasterId id="2147484510" r:id="rId16"/>
    <p:sldMasterId id="2147484524" r:id="rId17"/>
    <p:sldMasterId id="2147484538" r:id="rId18"/>
    <p:sldMasterId id="2147484552" r:id="rId19"/>
    <p:sldMasterId id="2147484566" r:id="rId20"/>
    <p:sldMasterId id="2147484580" r:id="rId21"/>
    <p:sldMasterId id="2147484594" r:id="rId22"/>
    <p:sldMasterId id="2147484608" r:id="rId23"/>
    <p:sldMasterId id="2147484622" r:id="rId24"/>
    <p:sldMasterId id="2147484636" r:id="rId25"/>
    <p:sldMasterId id="2147484650" r:id="rId26"/>
    <p:sldMasterId id="2147484667" r:id="rId27"/>
  </p:sldMasterIdLst>
  <p:notesMasterIdLst>
    <p:notesMasterId r:id="rId80"/>
  </p:notesMasterIdLst>
  <p:handoutMasterIdLst>
    <p:handoutMasterId r:id="rId81"/>
  </p:handoutMasterIdLst>
  <p:sldIdLst>
    <p:sldId id="257" r:id="rId28"/>
    <p:sldId id="378" r:id="rId29"/>
    <p:sldId id="488" r:id="rId30"/>
    <p:sldId id="505" r:id="rId31"/>
    <p:sldId id="515" r:id="rId32"/>
    <p:sldId id="516" r:id="rId33"/>
    <p:sldId id="507" r:id="rId34"/>
    <p:sldId id="517" r:id="rId35"/>
    <p:sldId id="509" r:id="rId36"/>
    <p:sldId id="518" r:id="rId37"/>
    <p:sldId id="510" r:id="rId38"/>
    <p:sldId id="470" r:id="rId39"/>
    <p:sldId id="499" r:id="rId40"/>
    <p:sldId id="465" r:id="rId41"/>
    <p:sldId id="489" r:id="rId42"/>
    <p:sldId id="497" r:id="rId43"/>
    <p:sldId id="550" r:id="rId44"/>
    <p:sldId id="519" r:id="rId45"/>
    <p:sldId id="520" r:id="rId46"/>
    <p:sldId id="554" r:id="rId47"/>
    <p:sldId id="371" r:id="rId48"/>
    <p:sldId id="527" r:id="rId49"/>
    <p:sldId id="528" r:id="rId50"/>
    <p:sldId id="529" r:id="rId51"/>
    <p:sldId id="543" r:id="rId52"/>
    <p:sldId id="544" r:id="rId53"/>
    <p:sldId id="545" r:id="rId54"/>
    <p:sldId id="492" r:id="rId55"/>
    <p:sldId id="493" r:id="rId56"/>
    <p:sldId id="512" r:id="rId57"/>
    <p:sldId id="495" r:id="rId58"/>
    <p:sldId id="514" r:id="rId59"/>
    <p:sldId id="494" r:id="rId60"/>
    <p:sldId id="546" r:id="rId61"/>
    <p:sldId id="547" r:id="rId62"/>
    <p:sldId id="549" r:id="rId63"/>
    <p:sldId id="548" r:id="rId64"/>
    <p:sldId id="551" r:id="rId65"/>
    <p:sldId id="552" r:id="rId66"/>
    <p:sldId id="553" r:id="rId67"/>
    <p:sldId id="530" r:id="rId68"/>
    <p:sldId id="531" r:id="rId69"/>
    <p:sldId id="532" r:id="rId70"/>
    <p:sldId id="533" r:id="rId71"/>
    <p:sldId id="534" r:id="rId72"/>
    <p:sldId id="539" r:id="rId73"/>
    <p:sldId id="541" r:id="rId74"/>
    <p:sldId id="535" r:id="rId75"/>
    <p:sldId id="536" r:id="rId76"/>
    <p:sldId id="537" r:id="rId77"/>
    <p:sldId id="542" r:id="rId78"/>
    <p:sldId id="526" r:id="rId79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800000"/>
    <a:srgbClr val="000099"/>
    <a:srgbClr val="000066"/>
    <a:srgbClr val="008000"/>
    <a:srgbClr val="FFCC99"/>
    <a:srgbClr val="95376D"/>
    <a:srgbClr val="A32972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2" autoAdjust="0"/>
    <p:restoredTop sz="94844" autoAdjust="0"/>
  </p:normalViewPr>
  <p:slideViewPr>
    <p:cSldViewPr snapToGrid="0">
      <p:cViewPr>
        <p:scale>
          <a:sx n="70" d="100"/>
          <a:sy n="70" d="100"/>
        </p:scale>
        <p:origin x="-7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notesViewPr>
    <p:cSldViewPr snapToGrid="0">
      <p:cViewPr varScale="1">
        <p:scale>
          <a:sx n="79" d="100"/>
          <a:sy n="79" d="100"/>
        </p:scale>
        <p:origin x="-2100" y="-102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76" Type="http://schemas.openxmlformats.org/officeDocument/2006/relationships/slide" Target="slides/slide49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5BD6A9-A190-7D44-85E0-11775578C39E}" type="datetimeFigureOut">
              <a:rPr lang="ru-RU" altLang="x-none"/>
              <a:pPr/>
              <a:t>23.10.2019</a:t>
            </a:fld>
            <a:endParaRPr lang="ru-RU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738AB77-DD64-244B-BA23-B27A7A5FE132}" type="slidenum">
              <a:rPr lang="ru-RU" altLang="x-none"/>
              <a:pPr/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3F2708E8-7C9E-DE4B-AFB2-CF4CB94BE044}" type="slidenum">
              <a:rPr lang="ru-RU" altLang="x-none"/>
              <a:pPr/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8FB12A4-5C40-C444-80FF-C69DDC5E05A9}" type="slidenum">
              <a:rPr lang="ru-RU" altLang="x-none"/>
              <a:pPr>
                <a:spcBef>
                  <a:spcPct val="0"/>
                </a:spcBef>
              </a:pPr>
              <a:t>1</a:t>
            </a:fld>
            <a:endParaRPr lang="ru-RU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Arial" charset="0"/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0FC6E6C-35BD-664C-9381-46E42F30B746}" type="slidenum">
              <a:rPr lang="ru-RU" altLang="x-none"/>
              <a:pPr>
                <a:spcBef>
                  <a:spcPct val="0"/>
                </a:spcBef>
              </a:pPr>
              <a:t>6</a:t>
            </a:fld>
            <a:endParaRPr lang="ru-RU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98E9C4E-4029-DB45-A760-3692204BA912}" type="slidenum">
              <a:rPr lang="ru-RU" altLang="x-none"/>
              <a:pPr>
                <a:spcBef>
                  <a:spcPct val="0"/>
                </a:spcBef>
              </a:pPr>
              <a:t>12</a:t>
            </a:fld>
            <a:endParaRPr lang="ru-RU" altLang="x-none"/>
          </a:p>
        </p:txBody>
      </p:sp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24580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2679AF-AA0D-5E44-95D1-678D947AA362}" type="slidenum">
              <a:rPr lang="ru-RU" altLang="x-none" b="0"/>
              <a:pPr algn="r" eaLnBrk="1" hangingPunct="1">
                <a:spcBef>
                  <a:spcPct val="0"/>
                </a:spcBef>
              </a:pPr>
              <a:t>12</a:t>
            </a:fld>
            <a:endParaRPr lang="ru-RU" altLang="x-none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Arial" charset="0"/>
            </a:endParaRP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314B0AC-8942-FF46-A5F6-C4E08EC2A461}" type="slidenum">
              <a:rPr lang="ru-RU" altLang="x-none"/>
              <a:pPr>
                <a:spcBef>
                  <a:spcPct val="0"/>
                </a:spcBef>
              </a:pPr>
              <a:t>13</a:t>
            </a:fld>
            <a:endParaRPr lang="ru-RU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5B8D80E-783E-EF4C-8A5D-2D5B02B8B38C}" type="slidenum">
              <a:rPr lang="ru-RU" altLang="x-none" b="0"/>
              <a:pPr algn="r" eaLnBrk="1" hangingPunct="1">
                <a:spcBef>
                  <a:spcPct val="0"/>
                </a:spcBef>
              </a:pPr>
              <a:t>15</a:t>
            </a:fld>
            <a:endParaRPr lang="ru-RU" altLang="x-none" b="0"/>
          </a:p>
        </p:txBody>
      </p:sp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D1B5D7-41CF-914E-8172-EE0A4560D1D0}" type="slidenum">
              <a:rPr lang="ru-RU" altLang="x-none" b="0"/>
              <a:pPr algn="r" eaLnBrk="1" hangingPunct="1">
                <a:spcBef>
                  <a:spcPct val="0"/>
                </a:spcBef>
              </a:pPr>
              <a:t>15</a:t>
            </a:fld>
            <a:endParaRPr lang="ru-RU" altLang="x-none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3928EA-C28F-7D4B-9EAB-C980DB9DD90A}" type="slidenum">
              <a:rPr lang="ru-RU" altLang="x-none" b="0"/>
              <a:pPr algn="r" eaLnBrk="1" hangingPunct="1">
                <a:spcBef>
                  <a:spcPct val="0"/>
                </a:spcBef>
              </a:pPr>
              <a:t>16</a:t>
            </a:fld>
            <a:endParaRPr lang="ru-RU" altLang="x-none" b="0"/>
          </a:p>
        </p:txBody>
      </p:sp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3B0DA6-7189-404A-B7C9-A828BD049191}" type="slidenum">
              <a:rPr lang="ru-RU" altLang="x-none" b="0"/>
              <a:pPr algn="r" eaLnBrk="1" hangingPunct="1">
                <a:spcBef>
                  <a:spcPct val="0"/>
                </a:spcBef>
              </a:pPr>
              <a:t>16</a:t>
            </a:fld>
            <a:endParaRPr lang="ru-RU" altLang="x-none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7129476-4339-3540-B295-CE85B1F1B282}" type="slidenum">
              <a:rPr lang="ru-RU" altLang="x-none"/>
              <a:pPr>
                <a:spcBef>
                  <a:spcPct val="0"/>
                </a:spcBef>
              </a:pPr>
              <a:t>21</a:t>
            </a:fld>
            <a:endParaRPr lang="ru-RU" altLang="x-none"/>
          </a:p>
        </p:txBody>
      </p:sp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35844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5A97F1-9332-314D-80ED-8CA41F4C404D}" type="slidenum">
              <a:rPr lang="ru-RU" altLang="x-none" b="0"/>
              <a:pPr algn="r" eaLnBrk="1" hangingPunct="1">
                <a:spcBef>
                  <a:spcPct val="0"/>
                </a:spcBef>
              </a:pPr>
              <a:t>21</a:t>
            </a:fld>
            <a:endParaRPr lang="ru-RU" altLang="x-none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354504"/>
      </p:ext>
    </p:extLst>
  </p:cSld>
  <p:clrMapOvr>
    <a:masterClrMapping/>
  </p:clrMapOvr>
  <p:transition spd="med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BC514-084B-6548-88DA-D89E5098CC4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04741543"/>
      </p:ext>
    </p:extLst>
  </p:cSld>
  <p:clrMapOvr>
    <a:masterClrMapping/>
  </p:clrMapOvr>
  <p:transition spd="med">
    <p:cover dir="l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71F96-6E89-7A4F-975B-4DAF6613AEA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4374642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1F313-1A7E-D440-A1B4-0AFEE8AF589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2848794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60744-B109-4C4F-8746-B1C1FD09B4E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7228205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0473F-7297-D849-840F-B8FF437D8FD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2601009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ED51E-8665-1F4B-8BF9-0A2E1E79D17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3067224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CE9F7-D62D-7E49-A2CF-EAA22B9595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8144267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DBD94-B24E-884B-A908-1D0AC3FCCA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984290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497605570"/>
      </p:ext>
    </p:extLst>
  </p:cSld>
  <p:clrMapOvr>
    <a:masterClrMapping/>
  </p:clrMapOvr>
  <p:transition/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55493572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23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444B1-C269-2C4D-BB44-C9735B7F292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15289285"/>
      </p:ext>
    </p:extLst>
  </p:cSld>
  <p:clrMapOvr>
    <a:masterClrMapping/>
  </p:clrMapOvr>
  <p:transition spd="med">
    <p:cover dir="l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AFB9-C460-D146-BFF8-4C7C6B75422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2348392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B6F1D-8DE3-AF4E-8923-0A1A5E670F0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86278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8DEF9-351B-AC43-AB4A-EAB69F38823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3046397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F46C3-CA99-EF4A-BD5D-AAC5B71E589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9983118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F9890-A042-6647-AC02-CB7E97AE7FD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8783748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BE61A-1F16-1545-A84A-BF73EE786E8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562730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78F43-C0D3-B44F-86AC-94A623EB39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1864182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B4DC8-712E-B449-A2D4-B0E2AEA0779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704640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487A9-2CCC-3943-A644-FE6C44A880B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5414496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68AE1-66C5-724C-A694-AE6161FE4F9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27862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764092239"/>
      </p:ext>
    </p:extLst>
  </p:cSld>
  <p:clrMapOvr>
    <a:masterClrMapping/>
  </p:clrMapOvr>
  <p:transition/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9855481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08166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4948332"/>
      </p:ext>
    </p:extLst>
  </p:cSld>
  <p:clrMapOvr>
    <a:masterClrMapping/>
  </p:clrMapOvr>
  <p:transition spd="med">
    <p:cover dir="l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92CFF7-5599-094D-89FA-5750DA841B1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45169470"/>
      </p:ext>
    </p:extLst>
  </p:cSld>
  <p:clrMapOvr>
    <a:masterClrMapping/>
  </p:clrMapOvr>
  <p:transition/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741C3D-BC37-264A-A7F1-7CA41A7F0FE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3539119"/>
      </p:ext>
    </p:extLst>
  </p:cSld>
  <p:clrMapOvr>
    <a:masterClrMapping/>
  </p:clrMapOvr>
  <p:transition/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ECFF00-CAC5-264F-81BA-ADB29958F6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37837452"/>
      </p:ext>
    </p:extLst>
  </p:cSld>
  <p:clrMapOvr>
    <a:masterClrMapping/>
  </p:clrMapOvr>
  <p:transition/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5686D-AEC4-054C-A7F9-6A9090B9AF7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83782385"/>
      </p:ext>
    </p:extLst>
  </p:cSld>
  <p:clrMapOvr>
    <a:masterClrMapping/>
  </p:clrMapOvr>
  <p:transition/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DCC36-9768-424A-B717-888591DC856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66920281"/>
      </p:ext>
    </p:extLst>
  </p:cSld>
  <p:clrMapOvr>
    <a:masterClrMapping/>
  </p:clrMapOvr>
  <p:transition spd="med">
    <p:cover dir="l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B6B8E9-466D-654D-A40E-0B91A36EBD4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57457153"/>
      </p:ext>
    </p:extLst>
  </p:cSld>
  <p:clrMapOvr>
    <a:masterClrMapping/>
  </p:clrMapOvr>
  <p:transition/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4A55D1-ADA2-1747-88DE-516F3E8710B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58702257"/>
      </p:ext>
    </p:extLst>
  </p:cSld>
  <p:clrMapOvr>
    <a:masterClrMapping/>
  </p:clrMapOvr>
  <p:transition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39030391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20F576-7DDB-8A4C-80B6-C9544A15CC8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11704137"/>
      </p:ext>
    </p:extLst>
  </p:cSld>
  <p:clrMapOvr>
    <a:masterClrMapping/>
  </p:clrMapOvr>
  <p:transition/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CF50F2-4658-D24F-9201-983B0A1485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08587792"/>
      </p:ext>
    </p:extLst>
  </p:cSld>
  <p:clrMapOvr>
    <a:masterClrMapping/>
  </p:clrMapOvr>
  <p:transition/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2791D0-B9E3-7A45-A594-6A1187F0605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43083662"/>
      </p:ext>
    </p:extLst>
  </p:cSld>
  <p:clrMapOvr>
    <a:masterClrMapping/>
  </p:clrMapOvr>
  <p:transition/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814890461"/>
      </p:ext>
    </p:extLst>
  </p:cSld>
  <p:clrMapOvr>
    <a:masterClrMapping/>
  </p:clrMapOvr>
  <p:transition/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0761108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58525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9C64F-7B3D-6543-97DF-B5F83328A30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1338449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B3AF9-2181-4345-B677-5ABD474EAD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653060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F642B-3FD2-0544-828C-D9BDDC43CB3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1079000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57CB0-2FDC-3540-954A-90F75B1BC66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807347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DA9BB2-9AFB-F94F-8537-A1A7961625A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26459734"/>
      </p:ext>
    </p:extLst>
  </p:cSld>
  <p:clrMapOvr>
    <a:masterClrMapping/>
  </p:clrMapOvr>
  <p:transition spd="med" advTm="7000">
    <p:cover dir="l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57C0E-2A4B-914C-ACCA-4BBF2C142F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8362478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6E201-335D-3E42-839C-796ACC223A6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4419962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0D739-1B60-8943-98DD-0ACF3033A61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9801604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FDEBE-2EDF-9045-B9C9-91D3774598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25111705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DE8D2-93D0-1E48-99E3-E310951B71C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6731094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96B5-634B-F54E-844E-D1D635B044D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4382801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72491351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466331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4310197"/>
      </p:ext>
    </p:extLst>
  </p:cSld>
  <p:clrMapOvr>
    <a:masterClrMapping/>
  </p:clrMapOvr>
  <p:transition spd="med">
    <p:cover dir="l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99276-0336-0A45-BB42-7165BB67493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16504848"/>
      </p:ext>
    </p:extLst>
  </p:cSld>
  <p:clrMapOvr>
    <a:masterClrMapping/>
  </p:clrMapOvr>
  <p:transition/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A106AB-D2EC-0946-835C-905B92591C1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55819299"/>
      </p:ext>
    </p:extLst>
  </p:cSld>
  <p:clrMapOvr>
    <a:masterClrMapping/>
  </p:clrMapOvr>
  <p:transition spd="med" advTm="7000">
    <p:cover dir="l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3A13AD-4E33-6E4E-B47C-A4AC0738096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135867208"/>
      </p:ext>
    </p:extLst>
  </p:cSld>
  <p:clrMapOvr>
    <a:masterClrMapping/>
  </p:clrMapOvr>
  <p:transition/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FA9F8A-F552-DF4B-AFA3-60977BEDA37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3521604"/>
      </p:ext>
    </p:extLst>
  </p:cSld>
  <p:clrMapOvr>
    <a:masterClrMapping/>
  </p:clrMapOvr>
  <p:transition/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7246D8-49A7-2F45-AD4E-9F27A96AF2C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61081336"/>
      </p:ext>
    </p:extLst>
  </p:cSld>
  <p:clrMapOvr>
    <a:masterClrMapping/>
  </p:clrMapOvr>
  <p:transition/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88D2B-FEC5-7043-B7D5-EDADA4A9739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3890582"/>
      </p:ext>
    </p:extLst>
  </p:cSld>
  <p:clrMapOvr>
    <a:masterClrMapping/>
  </p:clrMapOvr>
  <p:transition spd="med">
    <p:cover dir="l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03A025-8B48-814F-8630-ECB0E2E7A2A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61108221"/>
      </p:ext>
    </p:extLst>
  </p:cSld>
  <p:clrMapOvr>
    <a:masterClrMapping/>
  </p:clrMapOvr>
  <p:transition/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C03C11-C118-F743-916C-B816F98B37A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46551792"/>
      </p:ext>
    </p:extLst>
  </p:cSld>
  <p:clrMapOvr>
    <a:masterClrMapping/>
  </p:clrMapOvr>
  <p:transition/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99C3D3-F0D0-7649-8B13-B5196368F55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01388503"/>
      </p:ext>
    </p:extLst>
  </p:cSld>
  <p:clrMapOvr>
    <a:masterClrMapping/>
  </p:clrMapOvr>
  <p:transition/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4AF42A-7654-A249-802C-2644089E092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79902561"/>
      </p:ext>
    </p:extLst>
  </p:cSld>
  <p:clrMapOvr>
    <a:masterClrMapping/>
  </p:clrMapOvr>
  <p:transition/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867E4C-30E5-0C4A-A51D-1F3A492C07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3536861"/>
      </p:ext>
    </p:extLst>
  </p:cSld>
  <p:clrMapOvr>
    <a:masterClrMapping/>
  </p:clrMapOvr>
  <p:transition/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917505735"/>
      </p:ext>
    </p:extLst>
  </p:cSld>
  <p:clrMapOvr>
    <a:masterClrMapping/>
  </p:clrMapOvr>
  <p:transition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00FD1B-4B74-F04A-A93E-FA29AD851E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05979976"/>
      </p:ext>
    </p:extLst>
  </p:cSld>
  <p:clrMapOvr>
    <a:masterClrMapping/>
  </p:clrMapOvr>
  <p:transition spd="med" advTm="7000">
    <p:cover dir="l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86302685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23293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C7C03-3E40-B54E-8EA1-33B317BEAA7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8212075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E2E66-9DF4-EF43-8EB5-AC69E9029EA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448922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09CEB-84DE-5346-AF8D-52E0B596242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5900130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91061-EB6A-3C4D-A405-64D444F807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8210356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81772-983F-1D44-92EC-199A6BFBE2E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5888405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FB295-3B8C-7346-978E-7143D844139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6239314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8FA41-FA12-BB43-8C92-BFFFAA7F5B9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5761030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D62F-472E-0C43-BF68-398C5074340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223087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960571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DEB15-2AFC-E44D-942F-AC6409B8E7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9423922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A2885-420B-C84E-9B69-118802FE4E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1684453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09621690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552811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532785"/>
      </p:ext>
    </p:extLst>
  </p:cSld>
  <p:clrMapOvr>
    <a:masterClrMapping/>
  </p:clrMapOvr>
  <p:transition spd="med">
    <p:cover dir="l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4AAFC7-9567-AD47-8DD5-6783AD10A0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01485997"/>
      </p:ext>
    </p:extLst>
  </p:cSld>
  <p:clrMapOvr>
    <a:masterClrMapping/>
  </p:clrMapOvr>
  <p:transition/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D33D2F-C886-7944-8CB4-9FD7B12860D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81532705"/>
      </p:ext>
    </p:extLst>
  </p:cSld>
  <p:clrMapOvr>
    <a:masterClrMapping/>
  </p:clrMapOvr>
  <p:transition/>
  <p:hf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522BEB-B4D6-2F44-A67C-26D14E4ECF0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4002993"/>
      </p:ext>
    </p:extLst>
  </p:cSld>
  <p:clrMapOvr>
    <a:masterClrMapping/>
  </p:clrMapOvr>
  <p:transition/>
  <p:hf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22860B-907F-2245-B847-94456E4B00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57653249"/>
      </p:ext>
    </p:extLst>
  </p:cSld>
  <p:clrMapOvr>
    <a:masterClrMapping/>
  </p:clrMapOvr>
  <p:transition/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0F29-2938-5940-8672-6A0BE17CC8A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14409617"/>
      </p:ext>
    </p:extLst>
  </p:cSld>
  <p:clrMapOvr>
    <a:masterClrMapping/>
  </p:clrMapOvr>
  <p:transition spd="med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DB1B4-DCBC-3D46-B837-CD2FB3C9B07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2623126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A7DB90-DD86-F44A-8459-DE6098DDDB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51123591"/>
      </p:ext>
    </p:extLst>
  </p:cSld>
  <p:clrMapOvr>
    <a:masterClrMapping/>
  </p:clrMapOvr>
  <p:transition/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016DFA-116A-1740-82E4-D28D6DA982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33713715"/>
      </p:ext>
    </p:extLst>
  </p:cSld>
  <p:clrMapOvr>
    <a:masterClrMapping/>
  </p:clrMapOvr>
  <p:transition/>
  <p:hf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92595D-45A7-794F-8DE5-D0C8DFC88EB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83703775"/>
      </p:ext>
    </p:extLst>
  </p:cSld>
  <p:clrMapOvr>
    <a:masterClrMapping/>
  </p:clrMapOvr>
  <p:transition/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D261A5-C190-9743-B6C8-937093203C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83742530"/>
      </p:ext>
    </p:extLst>
  </p:cSld>
  <p:clrMapOvr>
    <a:masterClrMapping/>
  </p:clrMapOvr>
  <p:transition/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26E255-B84E-A04D-B521-82A3029DDC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60288347"/>
      </p:ext>
    </p:extLst>
  </p:cSld>
  <p:clrMapOvr>
    <a:masterClrMapping/>
  </p:clrMapOvr>
  <p:transition/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623130113"/>
      </p:ext>
    </p:extLst>
  </p:cSld>
  <p:clrMapOvr>
    <a:masterClrMapping/>
  </p:clrMapOvr>
  <p:transition/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3041350"/>
      </p:ext>
    </p:extLst>
  </p:cSld>
  <p:clrMapOvr>
    <a:masterClrMapping/>
  </p:clrMapOvr>
  <p:hf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71636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A5053-C1D8-8D43-BF99-AF04A75E6B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6915058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869C1-C2B5-8C43-9087-FF2F523ABD8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231442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7D833-9809-B940-820D-5EF3748ABA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32638352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C3523-CAB7-6749-9B72-83139D9D2D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170911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F9969-F849-514D-BEF0-FEE28A4C9B8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9437152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83D95-7519-524D-8E4A-FEFB7A91054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55694443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85F22-BCC7-FB48-B5FA-0F99D849A6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340567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E0A46-3F89-3142-A9FD-0EFD9B7B19E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75078859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AC13D-610D-1A43-91A2-05B41FB376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786348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FD59D-30BB-8A40-8945-FD3DDDE16C6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1799581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99C90-B62B-BC49-B16A-208369D6A53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4995315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214281435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80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810731-9099-394F-822E-35592ABCACA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56382157"/>
      </p:ext>
    </p:extLst>
  </p:cSld>
  <p:clrMapOvr>
    <a:masterClrMapping/>
  </p:clrMapOvr>
  <p:transition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95083-3815-F148-88BF-D73B224D6C1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54224345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887828"/>
      </p:ext>
    </p:extLst>
  </p:cSld>
  <p:clrMapOvr>
    <a:masterClrMapping/>
  </p:clrMapOvr>
  <p:transition spd="med">
    <p:cover dir="ld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D78391-E863-6E4C-BCB4-9E11B17D52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19136280"/>
      </p:ext>
    </p:extLst>
  </p:cSld>
  <p:clrMapOvr>
    <a:masterClrMapping/>
  </p:clrMapOvr>
  <p:transition/>
  <p:hf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F84EF-86C5-6A4D-B65D-E2B754878D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98775621"/>
      </p:ext>
    </p:extLst>
  </p:cSld>
  <p:clrMapOvr>
    <a:masterClrMapping/>
  </p:clrMapOvr>
  <p:transition/>
  <p:hf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9BBFA5-FD24-0C48-8072-8256225B81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93187906"/>
      </p:ext>
    </p:extLst>
  </p:cSld>
  <p:clrMapOvr>
    <a:masterClrMapping/>
  </p:clrMapOvr>
  <p:transition/>
  <p:hf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0C54A2-1D02-D24E-9AE5-BAE1EACE516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74628502"/>
      </p:ext>
    </p:extLst>
  </p:cSld>
  <p:clrMapOvr>
    <a:masterClrMapping/>
  </p:clrMapOvr>
  <p:transition/>
  <p:hf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E208B-F39C-8A43-90EA-2869E504A0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1405820"/>
      </p:ext>
    </p:extLst>
  </p:cSld>
  <p:clrMapOvr>
    <a:masterClrMapping/>
  </p:clrMapOvr>
  <p:transition spd="med">
    <p:cover dir="ld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1647D-81AE-B54E-A7E2-01DBEE8CFC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36740422"/>
      </p:ext>
    </p:extLst>
  </p:cSld>
  <p:clrMapOvr>
    <a:masterClrMapping/>
  </p:clrMapOvr>
  <p:transition/>
  <p:hf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E32385-5255-5646-8A27-CF450426CE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98542530"/>
      </p:ext>
    </p:extLst>
  </p:cSld>
  <p:clrMapOvr>
    <a:masterClrMapping/>
  </p:clrMapOvr>
  <p:transition/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45F63-46F1-684E-B33B-D56145C5BE8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78991607"/>
      </p:ext>
    </p:extLst>
  </p:cSld>
  <p:clrMapOvr>
    <a:masterClrMapping/>
  </p:clrMapOvr>
  <p:transition/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3739-37E7-AD42-932C-BF5BC05C8F5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88724824"/>
      </p:ext>
    </p:extLst>
  </p:cSld>
  <p:clrMapOvr>
    <a:masterClrMapping/>
  </p:clrMapOvr>
  <p:transition/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D9E9B-0AD4-5840-BD4C-75088AA9594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1687550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7F357A-80DC-5643-A937-BEBFE53F150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32558395"/>
      </p:ext>
    </p:extLst>
  </p:cSld>
  <p:clrMapOvr>
    <a:masterClrMapping/>
  </p:clrMapOvr>
  <p:transition/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569778248"/>
      </p:ext>
    </p:extLst>
  </p:cSld>
  <p:clrMapOvr>
    <a:masterClrMapping/>
  </p:clrMapOvr>
  <p:transition/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26410741"/>
      </p:ext>
    </p:extLst>
  </p:cSld>
  <p:clrMapOvr>
    <a:masterClrMapping/>
  </p:clrMapOvr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37252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FD982-BFCA-3B49-B7A0-F24B5B8BA42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7308466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EC156-7DB1-7B43-8CB2-9605EB66DC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7476122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0EDD1-F75E-154C-A85F-9A768D1D91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3039714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B35DD-C385-B243-9D1D-C91B6A9E7F5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4791813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AF531-A04A-FC44-9FC9-C3049E3F56F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4321199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168A6-91EC-A54A-A3FA-179927162DE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955814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242C5-0A86-394D-83C5-387F9AF64A3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12800182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CFC34-5DF7-D649-ABDE-885C03D6C0C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9797882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7F9B-BACD-F742-A377-6972486C9A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07952009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5DC78-9858-F646-9C33-8BB9DB405F0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222283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1C64D-E65F-924B-971A-FBB19A9C21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0485492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83565779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505381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2500900"/>
      </p:ext>
    </p:extLst>
  </p:cSld>
  <p:clrMapOvr>
    <a:masterClrMapping/>
  </p:clrMapOvr>
  <p:transition spd="med">
    <p:cover dir="ld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7B562-517B-3B4D-9D38-EC230A3A0EA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27614007"/>
      </p:ext>
    </p:extLst>
  </p:cSld>
  <p:clrMapOvr>
    <a:masterClrMapping/>
  </p:clrMapOvr>
  <p:transition/>
  <p:hf hdr="0" ftr="0" dt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E75B2-E779-7F4C-B631-30FDB0902D9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70317007"/>
      </p:ext>
    </p:extLst>
  </p:cSld>
  <p:clrMapOvr>
    <a:masterClrMapping/>
  </p:clrMapOvr>
  <p:transition/>
  <p:hf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E5D9CD-261A-1942-B64C-0C186D15313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78115689"/>
      </p:ext>
    </p:extLst>
  </p:cSld>
  <p:clrMapOvr>
    <a:masterClrMapping/>
  </p:clrMapOvr>
  <p:transition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48402-EFBF-5149-8BA0-B900ED0625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3404925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BC5429-A05A-D746-B21E-96C92181C48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75741417"/>
      </p:ext>
    </p:extLst>
  </p:cSld>
  <p:clrMapOvr>
    <a:masterClrMapping/>
  </p:clrMapOvr>
  <p:transition/>
  <p:hf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67555-A7EF-3E48-9FF3-9F964B28FF2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73450526"/>
      </p:ext>
    </p:extLst>
  </p:cSld>
  <p:clrMapOvr>
    <a:masterClrMapping/>
  </p:clrMapOvr>
  <p:transition spd="med">
    <p:cover dir="ld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D38BEF-81F9-764B-B2F5-3FE73E99C27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05753160"/>
      </p:ext>
    </p:extLst>
  </p:cSld>
  <p:clrMapOvr>
    <a:masterClrMapping/>
  </p:clrMapOvr>
  <p:transition/>
  <p:hf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813B4F-1FCC-D148-AB7E-F21F17C56BD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57971427"/>
      </p:ext>
    </p:extLst>
  </p:cSld>
  <p:clrMapOvr>
    <a:masterClrMapping/>
  </p:clrMapOvr>
  <p:transition/>
  <p:hf hdr="0" ft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61A115-8239-784F-BF2D-AADA4CC98BE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32475186"/>
      </p:ext>
    </p:extLst>
  </p:cSld>
  <p:clrMapOvr>
    <a:masterClrMapping/>
  </p:clrMapOvr>
  <p:transition/>
  <p:hf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41689-914A-F048-8736-94481191C8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62887741"/>
      </p:ext>
    </p:extLst>
  </p:cSld>
  <p:clrMapOvr>
    <a:masterClrMapping/>
  </p:clrMapOvr>
  <p:transition/>
  <p:hf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202F90-B9BD-E848-924D-8F96D3919E5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0705507"/>
      </p:ext>
    </p:extLst>
  </p:cSld>
  <p:clrMapOvr>
    <a:masterClrMapping/>
  </p:clrMapOvr>
  <p:transition/>
  <p:hf hdr="0" ft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708130359"/>
      </p:ext>
    </p:extLst>
  </p:cSld>
  <p:clrMapOvr>
    <a:masterClrMapping/>
  </p:clrMapOvr>
  <p:transition/>
  <p:hf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85550617"/>
      </p:ext>
    </p:extLst>
  </p:cSld>
  <p:clrMapOvr>
    <a:masterClrMapping/>
  </p:clrMapOvr>
  <p:hf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8506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E4099-7D22-2049-B62E-231CA0B678B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48394432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606AA-228C-AF4B-B49E-3D8A84900A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8126887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046E8-5A1E-754C-AE00-35822AE1E61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7454230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353E5-06AD-4A4F-B634-19D11199CA2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6636442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D2CE0-EFEA-E447-B855-A83ED8BCE1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19130300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F30E6-EBA3-734D-B150-09577FA25B0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8636220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D1C1-1995-5948-9E6B-2F6BB1832CB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63325049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8FE70-0C67-394D-A15D-9F555066F09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01068700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35E18-C03F-A749-8085-C29FC3129E6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9994083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E5172-B0DB-D449-9E69-E23B4BF34E1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4605926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39787-8F76-1045-B769-F38C48CDB61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4208943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5C807-25CA-2140-AB71-C408CC1F26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61894989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56545987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90147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947746"/>
      </p:ext>
    </p:extLst>
  </p:cSld>
  <p:clrMapOvr>
    <a:masterClrMapping/>
  </p:clrMapOvr>
  <p:transition spd="med">
    <p:cover dir="ld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040365-DF89-FC43-809E-097FDD7DB0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78858697"/>
      </p:ext>
    </p:extLst>
  </p:cSld>
  <p:clrMapOvr>
    <a:masterClrMapping/>
  </p:clrMapOvr>
  <p:transition/>
  <p:hf hdr="0" ft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5091F-C6DD-A841-A667-19C7291662E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93993257"/>
      </p:ext>
    </p:extLst>
  </p:cSld>
  <p:clrMapOvr>
    <a:masterClrMapping/>
  </p:clrMapOvr>
  <p:transition/>
  <p:hf hdr="0" ft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B140F6-D8CD-4A48-BDD4-618905C6900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52586698"/>
      </p:ext>
    </p:extLst>
  </p:cSld>
  <p:clrMapOvr>
    <a:masterClrMapping/>
  </p:clrMapOvr>
  <p:transition/>
  <p:hf hdr="0" ftr="0" dt="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02C6FB-12F8-5D4E-8234-D2440BC6B8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22137346"/>
      </p:ext>
    </p:extLst>
  </p:cSld>
  <p:clrMapOvr>
    <a:masterClrMapping/>
  </p:clrMapOvr>
  <p:transition/>
  <p:hf hdr="0" ftr="0" dt="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1DE6-ECBB-BB42-B25C-6C4DC073368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8534330"/>
      </p:ext>
    </p:extLst>
  </p:cSld>
  <p:clrMapOvr>
    <a:masterClrMapping/>
  </p:clrMapOvr>
  <p:transition spd="med">
    <p:cover dir="ld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8D6426-5ADE-0E49-A18E-EED68638A85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28774314"/>
      </p:ext>
    </p:extLst>
  </p:cSld>
  <p:clrMapOvr>
    <a:masterClrMapping/>
  </p:clrMapOvr>
  <p:transition/>
  <p:hf hdr="0" ftr="0" dt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AD7889-7332-344D-B7EA-78A285DA7F9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44243933"/>
      </p:ext>
    </p:extLst>
  </p:cSld>
  <p:clrMapOvr>
    <a:masterClrMapping/>
  </p:clrMapOvr>
  <p:transition/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912DF-47E1-484D-9117-DC7C7FC99C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7508742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592009-8092-6E42-A19A-F8B1369A10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5233757"/>
      </p:ext>
    </p:extLst>
  </p:cSld>
  <p:clrMapOvr>
    <a:masterClrMapping/>
  </p:clrMapOvr>
  <p:transition/>
  <p:hf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507E62-803D-4947-8BF3-1C2BF729003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86224930"/>
      </p:ext>
    </p:extLst>
  </p:cSld>
  <p:clrMapOvr>
    <a:masterClrMapping/>
  </p:clrMapOvr>
  <p:transition/>
  <p:hf hdr="0" ftr="0" dt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6A7472-EF09-DB4A-A06B-694E06D608C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16893941"/>
      </p:ext>
    </p:extLst>
  </p:cSld>
  <p:clrMapOvr>
    <a:masterClrMapping/>
  </p:clrMapOvr>
  <p:transition/>
  <p:hf hdr="0" ftr="0" dt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849696006"/>
      </p:ext>
    </p:extLst>
  </p:cSld>
  <p:clrMapOvr>
    <a:masterClrMapping/>
  </p:clrMapOvr>
  <p:transition/>
  <p:hf hdr="0" ftr="0" dt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7498870"/>
      </p:ext>
    </p:extLst>
  </p:cSld>
  <p:clrMapOvr>
    <a:masterClrMapping/>
  </p:clrMapOvr>
  <p:hf hdr="0" ft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02860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D5863-BBFF-6F4E-BC36-26F7B68370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2286800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9D283-0CEB-E148-BF4F-D43AA145202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1569501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58392-8AA2-274F-8DBE-7B3624828E0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3509639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9DDC6-59D4-0540-8BD1-5A593705B0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594103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C2BC9-3299-EC42-87CD-448C7715E24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43046972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4F2F9-E377-334E-935E-E984902F80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4033475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68FCD-07CC-F341-BB01-821FF0CE2A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57275324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E505E-A43D-6C42-BF93-644534CFC59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34767635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85836-2838-444B-8E3B-D9201CA1167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42258571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99252-994C-5348-AFEC-80D707469E8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9890053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6CA21-F0D5-2B48-A9D3-26B2409B51C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65354221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23801597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545284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802723"/>
      </p:ext>
    </p:extLst>
  </p:cSld>
  <p:clrMapOvr>
    <a:masterClrMapping/>
  </p:clrMapOvr>
  <p:transition spd="med">
    <p:cover dir="ld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9C4CA1-5F5D-FB4A-B1C7-DA9694E5CB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19291628"/>
      </p:ext>
    </p:extLst>
  </p:cSld>
  <p:clrMapOvr>
    <a:masterClrMapping/>
  </p:clrMapOvr>
  <p:transition/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55649696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986B19-5E89-A34A-B3D7-F77ACCFF8F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37035278"/>
      </p:ext>
    </p:extLst>
  </p:cSld>
  <p:clrMapOvr>
    <a:masterClrMapping/>
  </p:clrMapOvr>
  <p:transition/>
  <p:hf hdr="0" ftr="0" dt="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B8BB5E-A578-6B47-B914-F8B3D41355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71127583"/>
      </p:ext>
    </p:extLst>
  </p:cSld>
  <p:clrMapOvr>
    <a:masterClrMapping/>
  </p:clrMapOvr>
  <p:transition/>
  <p:hf hdr="0" ftr="0" dt="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0CF5B7-E26F-4C46-8351-A97DABE532C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45265882"/>
      </p:ext>
    </p:extLst>
  </p:cSld>
  <p:clrMapOvr>
    <a:masterClrMapping/>
  </p:clrMapOvr>
  <p:transition/>
  <p:hf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E1B1A-9FB3-C946-BAAD-08682851A5A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2949973"/>
      </p:ext>
    </p:extLst>
  </p:cSld>
  <p:clrMapOvr>
    <a:masterClrMapping/>
  </p:clrMapOvr>
  <p:transition spd="med">
    <p:cover dir="ld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A8033E-68DB-4F4E-9A27-459B74E3C2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84240002"/>
      </p:ext>
    </p:extLst>
  </p:cSld>
  <p:clrMapOvr>
    <a:masterClrMapping/>
  </p:clrMapOvr>
  <p:transition/>
  <p:hf hdr="0" ft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B660E-6895-5E4C-A50D-7C2EDD28092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5180773"/>
      </p:ext>
    </p:extLst>
  </p:cSld>
  <p:clrMapOvr>
    <a:masterClrMapping/>
  </p:clrMapOvr>
  <p:transition/>
  <p:hf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F453D9-2995-7149-82EE-25764C2B657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57799954"/>
      </p:ext>
    </p:extLst>
  </p:cSld>
  <p:clrMapOvr>
    <a:masterClrMapping/>
  </p:clrMapOvr>
  <p:transition/>
  <p:hf hdr="0" ft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0A7EE6-59C3-8147-A0AF-A3B40203533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79083145"/>
      </p:ext>
    </p:extLst>
  </p:cSld>
  <p:clrMapOvr>
    <a:masterClrMapping/>
  </p:clrMapOvr>
  <p:transition/>
  <p:hf hdr="0" ft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ECDAAF-1535-904D-8846-0FC82E2402F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35600834"/>
      </p:ext>
    </p:extLst>
  </p:cSld>
  <p:clrMapOvr>
    <a:masterClrMapping/>
  </p:clrMapOvr>
  <p:transition/>
  <p:hf hdr="0" ftr="0" dt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752535438"/>
      </p:ext>
    </p:extLst>
  </p:cSld>
  <p:clrMapOvr>
    <a:masterClrMapping/>
  </p:clrMapOvr>
  <p:transition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5314084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24887861"/>
      </p:ext>
    </p:extLst>
  </p:cSld>
  <p:clrMapOvr>
    <a:masterClrMapping/>
  </p:clrMapOvr>
  <p:hf hdr="0" ftr="0" dt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30217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C50B2-DB75-8040-AFB1-FEF1F6DDA27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0451742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00CA9-9589-4B4C-9B92-EDBC2EA4C7D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0840611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DA684-CA2B-4E4F-93F7-A9E4938E357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31339640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ED07A-A33A-8D44-ABDD-45D53D44D12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89700676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5D0E-A307-3F42-991D-3A70A105E9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55209205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AFA86-2B7D-124F-8D08-EC97250D38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6924395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1E73C-C80D-0D4E-ABE7-A3840463EC6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36466071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68D4A-C590-6C43-ABBE-BD20F74DD4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45394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CD25-E48F-9145-AF7C-04CD485F7D7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32887405"/>
      </p:ext>
    </p:extLst>
  </p:cSld>
  <p:clrMapOvr>
    <a:masterClrMapping/>
  </p:clrMapOvr>
  <p:transition spd="med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516076"/>
      </p:ext>
    </p:extLst>
  </p:cSld>
  <p:clrMapOvr>
    <a:masterClrMapping/>
  </p:clrMapOvr>
  <p:transition spd="med">
    <p:cover dir="ld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EF8ED-F0DB-A24F-A79F-88364CA0790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98102941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EF916-10A8-AD4D-AE5A-F26FC3B3661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21362670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618912686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0221118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961779"/>
      </p:ext>
    </p:extLst>
  </p:cSld>
  <p:clrMapOvr>
    <a:masterClrMapping/>
  </p:clrMapOvr>
  <p:transition spd="med">
    <p:cover dir="ld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E81E4-B4E2-4D4D-BAA2-B5144F5284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07292885"/>
      </p:ext>
    </p:extLst>
  </p:cSld>
  <p:clrMapOvr>
    <a:masterClrMapping/>
  </p:clrMapOvr>
  <p:transition/>
  <p:hf hdr="0" ftr="0" dt="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6D79A-8291-B542-A778-8ACC4994B4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8233293"/>
      </p:ext>
    </p:extLst>
  </p:cSld>
  <p:clrMapOvr>
    <a:masterClrMapping/>
  </p:clrMapOvr>
  <p:transition/>
  <p:hf hdr="0" ftr="0" dt="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D873FD-8B82-6D49-BDFB-30864363943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74751533"/>
      </p:ext>
    </p:extLst>
  </p:cSld>
  <p:clrMapOvr>
    <a:masterClrMapping/>
  </p:clrMapOvr>
  <p:transition/>
  <p:hf hdr="0" ftr="0" dt="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D8CEAD-6710-BF4E-877B-F32FEFE8925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89250746"/>
      </p:ext>
    </p:extLst>
  </p:cSld>
  <p:clrMapOvr>
    <a:masterClrMapping/>
  </p:clrMapOvr>
  <p:transition/>
  <p:hf hdr="0" ftr="0" dt="0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052D8-FC58-E940-8293-C414EEE3EE6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25908618"/>
      </p:ext>
    </p:extLst>
  </p:cSld>
  <p:clrMapOvr>
    <a:masterClrMapping/>
  </p:clrMapOvr>
  <p:transition spd="med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E38122-8243-E24F-97F6-93BD2882375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10167098"/>
      </p:ext>
    </p:extLst>
  </p:cSld>
  <p:clrMapOvr>
    <a:masterClrMapping/>
  </p:clrMapOvr>
  <p:transition/>
  <p:hf hdr="0" ft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BBED6D-2152-BF46-B2B4-CC4FE0368F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81794861"/>
      </p:ext>
    </p:extLst>
  </p:cSld>
  <p:clrMapOvr>
    <a:masterClrMapping/>
  </p:clrMapOvr>
  <p:transition/>
  <p:hf hdr="0" ftr="0" dt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C76FA-D20B-9D4D-94F4-DA8F3D0AF94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46467013"/>
      </p:ext>
    </p:extLst>
  </p:cSld>
  <p:clrMapOvr>
    <a:masterClrMapping/>
  </p:clrMapOvr>
  <p:transition/>
  <p:hf hdr="0" ftr="0" dt="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F2126E-51E8-D74A-9D8F-4F14F73E9C3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71621717"/>
      </p:ext>
    </p:extLst>
  </p:cSld>
  <p:clrMapOvr>
    <a:masterClrMapping/>
  </p:clrMapOvr>
  <p:transition/>
  <p:hf hdr="0" ftr="0" dt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2EC8CA-2DFB-3847-B2A5-175839FDA5E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43447744"/>
      </p:ext>
    </p:extLst>
  </p:cSld>
  <p:clrMapOvr>
    <a:masterClrMapping/>
  </p:clrMapOvr>
  <p:transition/>
  <p:hf hdr="0" ft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34384E-AD99-7D4E-A5EA-0EC663BAAD9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59353740"/>
      </p:ext>
    </p:extLst>
  </p:cSld>
  <p:clrMapOvr>
    <a:masterClrMapping/>
  </p:clrMapOvr>
  <p:transition/>
  <p:hf hdr="0" ftr="0" dt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2123760683"/>
      </p:ext>
    </p:extLst>
  </p:cSld>
  <p:clrMapOvr>
    <a:masterClrMapping/>
  </p:clrMapOvr>
  <p:transition/>
  <p:hf hdr="0" ftr="0" dt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0102394"/>
      </p:ext>
    </p:extLst>
  </p:cSld>
  <p:clrMapOvr>
    <a:masterClrMapping/>
  </p:clrMapOvr>
  <p:hf hdr="0" ftr="0" dt="0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585113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D9F87-457F-8440-A6D4-EEC8B76B9BE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83147275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847DE-765F-0D4D-810F-26912BC53F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0867406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13602-4F1E-F745-8363-D491D7F1775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69540388"/>
      </p:ext>
    </p:extLst>
  </p:cSld>
  <p:clrMapOvr>
    <a:masterClrMapping/>
  </p:clrMapOvr>
  <p:transition spd="med">
    <p:cover dir="ld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EB5A6-C563-1B4D-806B-86F5D632427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3715986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00A16-966C-DD4D-9D9E-241BB914035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88926823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F7FF-F107-0F4B-B4B6-86489BF862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22056161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338A3-6D70-EF4E-AF2F-6361EEADFF9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60787308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FA89D-2665-6641-BBC1-202B18477AD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22743763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15E20-A04F-9946-9D96-8D2D3CA80E6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9531415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C68B2-2973-E04F-90CE-4C51F0C8C9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06750543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E5F49-B2DF-3A43-9620-ADD560ADD85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1241708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307860734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27250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E761C-4F98-854A-B184-A94F42739F0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47480125"/>
      </p:ext>
    </p:extLst>
  </p:cSld>
  <p:clrMapOvr>
    <a:masterClrMapping/>
  </p:clrMapOvr>
  <p:transition spd="med">
    <p:cover dir="ld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072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22B12-E2A5-E949-A86D-523AB0CD8FE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69172087"/>
      </p:ext>
    </p:extLst>
  </p:cSld>
  <p:clrMapOvr>
    <a:masterClrMapping/>
  </p:clrMapOvr>
  <p:transition/>
  <p:hf hdr="0" ftr="0" dt="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814E8-D756-AA41-A9AA-D478A387BE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16689847"/>
      </p:ext>
    </p:extLst>
  </p:cSld>
  <p:clrMapOvr>
    <a:masterClrMapping/>
  </p:clrMapOvr>
  <p:transition/>
  <p:hf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90F9B-E310-BE4D-A5FE-A312BECC51F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62085662"/>
      </p:ext>
    </p:extLst>
  </p:cSld>
  <p:clrMapOvr>
    <a:masterClrMapping/>
  </p:clrMapOvr>
  <p:transition/>
  <p:hf hdr="0" ft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BA545-8658-8B45-A99E-DCAC8356B16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52549283"/>
      </p:ext>
    </p:extLst>
  </p:cSld>
  <p:clrMapOvr>
    <a:masterClrMapping/>
  </p:clrMapOvr>
  <p:transition/>
  <p:hf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089A-BCAE-C04F-987C-C3DC7F978BD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10097129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021E6-80C1-B740-A7E4-01551A7FC7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39331435"/>
      </p:ext>
    </p:extLst>
  </p:cSld>
  <p:clrMapOvr>
    <a:masterClrMapping/>
  </p:clrMapOvr>
  <p:transition/>
  <p:hf hdr="0" ft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4FC32-CBB1-6A4E-B7B9-AF2BABAE1B1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82742104"/>
      </p:ext>
    </p:extLst>
  </p:cSld>
  <p:clrMapOvr>
    <a:masterClrMapping/>
  </p:clrMapOvr>
  <p:transition/>
  <p:hf hdr="0" ftr="0" dt="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065A6-7C58-1A4A-87D7-7283BBEF323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25997741"/>
      </p:ext>
    </p:extLst>
  </p:cSld>
  <p:clrMapOvr>
    <a:masterClrMapping/>
  </p:clrMapOvr>
  <p:transition/>
  <p:hf hdr="0" ftr="0" dt="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DE598-6883-CB46-9361-8E6A2BC1EBF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02717357"/>
      </p:ext>
    </p:extLst>
  </p:cSld>
  <p:clrMapOvr>
    <a:masterClrMapping/>
  </p:clrMapOvr>
  <p:transition/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C3686-70A3-5D43-A2C8-F3B25A4BDE1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78517127"/>
      </p:ext>
    </p:extLst>
  </p:cSld>
  <p:clrMapOvr>
    <a:masterClrMapping/>
  </p:clrMapOvr>
  <p:transition spd="med">
    <p:cover dir="ld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93779-5723-5044-B790-F2B9E5595F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936021"/>
      </p:ext>
    </p:extLst>
  </p:cSld>
  <p:clrMapOvr>
    <a:masterClrMapping/>
  </p:clrMapOvr>
  <p:transition/>
  <p:hf hdr="0" ftr="0" dt="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226064359"/>
      </p:ext>
    </p:extLst>
  </p:cSld>
  <p:clrMapOvr>
    <a:masterClrMapping/>
  </p:clrMapOvr>
  <p:transition/>
  <p:hf hdr="0" ftr="0" dt="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5110170"/>
      </p:ext>
    </p:extLst>
  </p:cSld>
  <p:clrMapOvr>
    <a:masterClrMapping/>
  </p:clrMapOvr>
  <p:hf hdr="0" ftr="0" dt="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F27A1C-4DF0-F64F-AE1C-EBA36AE4BA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8663366"/>
      </p:ext>
    </p:extLst>
  </p:cSld>
  <p:clrMapOvr>
    <a:masterClrMapping/>
  </p:clrMapOvr>
  <p:transition spd="med" advTm="7000">
    <p:cover dir="ld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78322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9C1F2-6D71-D14A-8C7B-D1EA6E44C5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92725776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7AE5E-00BC-1E4E-8771-1769E2C7A97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2135929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B2B91-3448-4142-A539-C4E055C710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13337829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C2EA6-D94E-094F-9E1B-DBB9FA616BA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02000139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58BBD-67AF-D746-A19E-38FF6B56A0F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0545689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1688A-916D-4947-9E84-134A6A29B32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92166497"/>
      </p:ext>
    </p:extLst>
  </p:cSld>
  <p:clrMapOvr>
    <a:masterClrMapping/>
  </p:clrMapOvr>
  <p:transition spd="med">
    <p:cover dir="ld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FFB99-8A0A-AC4B-B9C4-EC973622167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58110565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D9D90-3550-F04C-8438-C7E4A52A534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31880749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AC57C-E27E-804E-8974-5094417AE3E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0960331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E79A8-20B6-DB47-96D2-A69C885FED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54958271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176E8-D8A0-4F47-B9D5-7758E3307FF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4089331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224243052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17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2B480-A20A-694E-B0BC-2FBBBBCFBA1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528285413"/>
      </p:ext>
    </p:extLst>
  </p:cSld>
  <p:clrMapOvr>
    <a:masterClrMapping/>
  </p:clrMapOvr>
  <p:transition spd="med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7FAE3-95E0-1248-A869-3B4A9B36C01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95539593"/>
      </p:ext>
    </p:extLst>
  </p:cSld>
  <p:clrMapOvr>
    <a:masterClrMapping/>
  </p:clrMapOvr>
  <p:transition spd="med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19BFD-A0A6-DF41-B8AB-B4F4C76EA64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76938219"/>
      </p:ext>
    </p:extLst>
  </p:cSld>
  <p:clrMapOvr>
    <a:masterClrMapping/>
  </p:clrMapOvr>
  <p:transition spd="med">
    <p:cover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C39FE-0C4A-8842-9078-1FFDE2F007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04959106"/>
      </p:ext>
    </p:extLst>
  </p:cSld>
  <p:clrMapOvr>
    <a:masterClrMapping/>
  </p:clrMapOvr>
  <p:transition spd="med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E4AE-799C-1140-B087-374C8C674F3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28297134"/>
      </p:ext>
    </p:extLst>
  </p:cSld>
  <p:clrMapOvr>
    <a:masterClrMapping/>
  </p:clrMapOvr>
  <p:transition spd="med">
    <p:cover dir="l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F607-9FCE-F141-9CED-C3D533A351A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85300176"/>
      </p:ext>
    </p:extLst>
  </p:cSld>
  <p:clrMapOvr>
    <a:masterClrMapping/>
  </p:clrMapOvr>
  <p:transition spd="med">
    <p:cover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240490950"/>
      </p:ext>
    </p:extLst>
  </p:cSld>
  <p:clrMapOvr>
    <a:masterClrMapping/>
  </p:clrMapOvr>
  <p:transition/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0151574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01C0F3-51DC-F245-9B78-869B782AE5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63473105"/>
      </p:ext>
    </p:extLst>
  </p:cSld>
  <p:clrMapOvr>
    <a:masterClrMapping/>
  </p:clrMapOvr>
  <p:transition spd="med" advTm="7000">
    <p:cover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777F424-2695-5448-B158-567433700B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50359089"/>
      </p:ext>
    </p:extLst>
  </p:cSld>
  <p:clrMapOvr>
    <a:masterClrMapping/>
  </p:clrMapOvr>
  <p:transition spd="med" advTm="7000">
    <p:cover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8C0800-5D7C-8E43-840A-0AF8887534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62609061"/>
      </p:ext>
    </p:extLst>
  </p:cSld>
  <p:clrMapOvr>
    <a:masterClrMapping/>
  </p:clrMapOvr>
  <p:transition spd="med" advTm="7000">
    <p:cover dir="l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3659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56BDE-D39D-E041-B3B3-317728199E3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556357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B9F69-F7BE-9946-A64C-16AFAF9D6C6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8542856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3B38B-F0D2-4E43-A7AA-D5FED79BC5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0872630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12A17-4B0F-7740-9F7F-CA7E76575F4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05817417"/>
      </p:ext>
    </p:extLst>
  </p:cSld>
  <p:clrMapOvr>
    <a:masterClrMapping/>
  </p:clrMapOvr>
  <p:transition spd="med">
    <p:cover dir="l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D73FB-07D0-994D-A4AA-2A857B7A428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912920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0F8E8-5EA6-F348-BBBF-B427F651E0E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5887004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CE275-D162-4145-992C-CD1785CF378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0316238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FFC64-4594-2644-8A00-3079F84A601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4415092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00C32-D5BE-B24D-B963-B330C494EC2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6769162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A563C-B760-624E-B17F-34B613F4FD7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81166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8CD72-4215-4546-930E-497FC906686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780735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274742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17969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82889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6FAB0-4147-C34C-957E-4049BDFA4BC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58243225"/>
      </p:ext>
    </p:extLst>
  </p:cSld>
  <p:clrMapOvr>
    <a:masterClrMapping/>
  </p:clrMapOvr>
  <p:transition spd="med">
    <p:cover dir="l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3817144"/>
      </p:ext>
    </p:extLst>
  </p:cSld>
  <p:clrMapOvr>
    <a:masterClrMapping/>
  </p:clrMapOvr>
  <p:transition spd="med">
    <p:cover dir="l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864288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85285488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03488724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9852855"/>
      </p:ext>
    </p:extLst>
  </p:cSld>
  <p:clrMapOvr>
    <a:masterClrMapping/>
  </p:clrMapOvr>
  <p:transition spd="med">
    <p:cover dir="l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68360" y="0"/>
            <a:ext cx="7632360" cy="631152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454074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25200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940919889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8036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118481562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252000" y="3902040"/>
            <a:ext cx="864252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745274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864288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252000" y="3902040"/>
            <a:ext cx="864288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06020372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8036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25200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708299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D0AF-DCC7-3840-93C3-686770F77C8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14013722"/>
      </p:ext>
    </p:extLst>
  </p:cSld>
  <p:clrMapOvr>
    <a:masterClrMapping/>
  </p:clrMapOvr>
  <p:transition spd="med">
    <p:cover dir="l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08457787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7A5E312-5917-AC49-946E-AA03A5A86A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79960661"/>
      </p:ext>
    </p:extLst>
  </p:cSld>
  <p:clrMapOvr>
    <a:masterClrMapping/>
  </p:clrMapOvr>
  <p:transition spd="med" advTm="7000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83302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44D2B-4FE9-0640-BF58-A454421758B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3427451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EE1CD-FA39-EF41-BF0F-4EA16B0EE87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298351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9DB4F-A2FD-3D4B-9A19-8A9E2AF77A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966838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12223-73EC-684D-AD8E-9BEAEA001D0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7049334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67C83-5ACC-DC4C-8CD5-8CA25787753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2786495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3C212-77FB-C240-8292-BF02915632A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9304955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4898E-6A65-7648-A1DB-281EEED3A1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41895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5B2C0-4F14-E446-9536-2B565E4A05B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86495507"/>
      </p:ext>
    </p:extLst>
  </p:cSld>
  <p:clrMapOvr>
    <a:masterClrMapping/>
  </p:clrMapOvr>
  <p:transition spd="med">
    <p:cover dir="l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6B2F-F5D3-D040-84CC-27ADA6000CE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872502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EDEEA-0E2D-D849-9778-CBAD6D451E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589821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CC08-F427-8B48-B84B-DE49D5D7D3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2869303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95324308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850616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1B0ED-C302-0C4E-A4B6-70FFEB54F01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4953695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41766-E345-A74B-858F-FF329809FE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0795741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15BCF-D520-514E-8960-053E3EB99A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0658580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42B75-BC88-D643-9863-B224F25CE33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7930884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65BAA-16C8-4A47-908A-12A21AD55D8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171461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789D-2E14-5842-A151-736E22A9D4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47834465"/>
      </p:ext>
    </p:extLst>
  </p:cSld>
  <p:clrMapOvr>
    <a:masterClrMapping/>
  </p:clrMapOvr>
  <p:transition spd="med">
    <p:cover dir="l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702E-D7AF-9A4F-8291-A050687553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0180053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6D96-A00E-854D-8318-A7D6E75F7C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0659295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D109D-1938-4F44-955C-6FE6D6A254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0288876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A48FC-8B03-2A47-A813-98AAF82F25C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73197323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3E8DA-29FF-5948-B230-470BB789DB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8778020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178698647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286522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2BE11-ED40-FA43-BC6B-8FF6FD7F99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698538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59C9E-6252-EE4C-A0D3-1E6CD257178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2550269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DCF9B-5CE3-F343-8B9C-9EF60E15C3A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9045921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3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3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slideLayout" Target="../slideLayouts/slideLayout35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69DAAE3-E1DE-6044-88A0-5DFB29F6453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6805" name="navigation8" descr="ujkm,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  <p:sldLayoutId id="2147485041" r:id="rId12"/>
    <p:sldLayoutId id="2147485042" r:id="rId13"/>
    <p:sldLayoutId id="2147485043" r:id="rId14"/>
    <p:sldLayoutId id="2147485044" r:id="rId15"/>
    <p:sldLayoutId id="2147485045" r:id="rId16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84F79E-56C7-7B41-911B-0440ACBAB0FB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6021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4931" r:id="rId6"/>
    <p:sldLayoutId id="2147485075" r:id="rId7"/>
    <p:sldLayoutId id="2147485076" r:id="rId8"/>
    <p:sldLayoutId id="2147485077" r:id="rId9"/>
    <p:sldLayoutId id="2147485078" r:id="rId10"/>
    <p:sldLayoutId id="2147485079" r:id="rId11"/>
    <p:sldLayoutId id="2147485080" r:id="rId12"/>
    <p:sldLayoutId id="214748508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84F00558-8C4A-F04F-B3E3-D9A6B46AC62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7045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  <p:sldLayoutId id="2147485083" r:id="rId12"/>
    <p:sldLayoutId id="2147485084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DCF7527-29EB-7449-B0B6-AB66A1411CD9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8069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4942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DE58B5F-BAEE-EC4C-89C0-765ED37BA05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9093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5098" r:id="rId12"/>
    <p:sldLayoutId id="214748509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764745E8-194D-224E-805D-45F49E2E1E5E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0117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4953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0" r:id="rId12"/>
    <p:sldLayoutId id="214748511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B068D9BC-0F8A-614D-B814-9DB691FEC9A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1141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5113" r:id="rId12"/>
    <p:sldLayoutId id="2147485114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74C0991-2327-B548-BE29-0088C81CD81E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2165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4964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  <p:sldLayoutId id="214748512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592BF4F-A824-8047-A9CB-8B1D82B60FE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3189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5128" r:id="rId12"/>
    <p:sldLayoutId id="214748512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0BAEC01-EED5-8A46-9D22-29B4301285A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4213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  <p:sldLayoutId id="2147485133" r:id="rId4"/>
    <p:sldLayoutId id="2147485134" r:id="rId5"/>
    <p:sldLayoutId id="2147484975" r:id="rId6"/>
    <p:sldLayoutId id="2147485135" r:id="rId7"/>
    <p:sldLayoutId id="2147485136" r:id="rId8"/>
    <p:sldLayoutId id="2147485137" r:id="rId9"/>
    <p:sldLayoutId id="2147485138" r:id="rId10"/>
    <p:sldLayoutId id="2147485139" r:id="rId11"/>
    <p:sldLayoutId id="2147485140" r:id="rId12"/>
    <p:sldLayoutId id="214748514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0112D520-D341-3D4A-A871-8C4288886F3F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5237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2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5143" r:id="rId12"/>
    <p:sldLayoutId id="2147485144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BFF08B1-E267-E144-9150-8077C41C92F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7829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5047" r:id="rId12"/>
    <p:sldLayoutId id="214748504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5CF9C77-6536-8F48-A19F-BAAEA94C18A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6261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4986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A5624542-73B7-AE46-A992-30DA6EC10B5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7285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5158" r:id="rId12"/>
    <p:sldLayoutId id="214748515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7AC0854-E415-764C-A98A-51A21469C5F0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8309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4997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  <p:sldLayoutId id="214748517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EB4397C5-254C-C24A-A56B-78C51556E71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9333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  <p:sldLayoutId id="2147485173" r:id="rId12"/>
    <p:sldLayoutId id="2147485174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87E5185E-F693-D14A-95FE-2C28C1CBF479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0357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008" r:id="rId6"/>
    <p:sldLayoutId id="2147485180" r:id="rId7"/>
    <p:sldLayoutId id="2147485181" r:id="rId8"/>
    <p:sldLayoutId id="2147485182" r:id="rId9"/>
    <p:sldLayoutId id="2147485183" r:id="rId10"/>
    <p:sldLayoutId id="2147485184" r:id="rId11"/>
    <p:sldLayoutId id="2147485185" r:id="rId12"/>
    <p:sldLayoutId id="214748518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D090331-6FE1-FD44-8AE5-AF56F770626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1381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188" r:id="rId12"/>
    <p:sldLayoutId id="214748518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E82F2C7B-8BFC-1041-A5F1-99DB4CECA541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2405" name="navigation8" descr="ujkm,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  <p:sldLayoutId id="2147485191" r:id="rId12"/>
    <p:sldLayoutId id="2147485192" r:id="rId13"/>
    <p:sldLayoutId id="2147485195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8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9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D135D12E-8C9B-4142-A75D-9A75360FCB22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3429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  <p:sldLayoutId id="2147485197" r:id="rId12"/>
    <p:sldLayoutId id="214748519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5523B7-D711-9848-AB7F-0DF5E52A4BF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8853" name="navigation8" descr="ujkm,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5051" r:id="rId12"/>
    <p:sldLayoutId id="2147485052" r:id="rId13"/>
    <p:sldLayoutId id="2147485053" r:id="rId14"/>
    <p:sldLayoutId id="2147485054" r:id="rId15"/>
    <p:sldLayoutId id="2147485055" r:id="rId16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339CF41-3D88-EB48-9698-BF76FFAAD3D8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9877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5057" r:id="rId12"/>
    <p:sldLayoutId id="214748505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navigation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navigation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PlaceHolder 1"/>
          <p:cNvSpPr>
            <a:spLocks noGrp="1"/>
          </p:cNvSpPr>
          <p:nvPr>
            <p:ph type="title"/>
          </p:nvPr>
        </p:nvSpPr>
        <p:spPr bwMode="auto">
          <a:xfrm>
            <a:off x="612775" y="2181225"/>
            <a:ext cx="8280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Для правки текста заголовка щелкните мышьюОбразец заголовка</a:t>
            </a:r>
            <a:endParaRPr lang="x-none" altLang="x-none"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структуры щелкните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  <p:sldLayoutId id="2147484890" r:id="rId12"/>
    <p:sldLayoutId id="2147485059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26F1962F-E796-1044-9506-832BDB624930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1925" name="navigation8" descr="ujkm,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506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B009BE00-C3B6-5C48-9FBE-9586B3BF9AD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2949" name="navigation8" descr="ujkm,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  <p:sldLayoutId id="2147485063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C9C598-2B69-A344-B774-1E03B5416C7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3973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  <p:sldLayoutId id="2147485065" r:id="rId12"/>
    <p:sldLayoutId id="2147485066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21C1C51-0F5C-524C-AF4C-57B17948F43C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4997" name="navigation8" descr="ujkm,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  <p:sldLayoutId id="2147485068" r:id="rId12"/>
    <p:sldLayoutId id="214748506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35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5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335.xml"/><Relationship Id="rId6" Type="http://schemas.openxmlformats.org/officeDocument/2006/relationships/slide" Target="slide44.xml"/><Relationship Id="rId11" Type="http://schemas.openxmlformats.org/officeDocument/2006/relationships/image" Target="../media/image82.jpeg"/><Relationship Id="rId5" Type="http://schemas.openxmlformats.org/officeDocument/2006/relationships/image" Target="../media/image78.jpeg"/><Relationship Id="rId10" Type="http://schemas.openxmlformats.org/officeDocument/2006/relationships/image" Target="../media/image81.png"/><Relationship Id="rId4" Type="http://schemas.openxmlformats.org/officeDocument/2006/relationships/slide" Target="slide45.xml"/><Relationship Id="rId9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iftp@dubna.ru" TargetMode="External"/><Relationship Id="rId1" Type="http://schemas.openxmlformats.org/officeDocument/2006/relationships/slideLayout" Target="../slideLayouts/slideLayout3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6"/>
          <p:cNvSpPr txBox="1">
            <a:spLocks noChangeArrowheads="1"/>
          </p:cNvSpPr>
          <p:nvPr/>
        </p:nvSpPr>
        <p:spPr bwMode="auto">
          <a:xfrm>
            <a:off x="287338" y="627062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Tx/>
              <a:buNone/>
            </a:pPr>
            <a:r>
              <a:rPr lang="ru-RU" altLang="x-none" sz="1800" dirty="0">
                <a:solidFill>
                  <a:schemeClr val="tx2"/>
                </a:solidFill>
              </a:rPr>
              <a:t>20</a:t>
            </a:r>
            <a:r>
              <a:rPr lang="en-US" altLang="x-none" sz="1800" dirty="0" smtClean="0">
                <a:solidFill>
                  <a:schemeClr val="tx2"/>
                </a:solidFill>
              </a:rPr>
              <a:t>1</a:t>
            </a:r>
            <a:r>
              <a:rPr lang="ru-RU" altLang="x-none" sz="1800" dirty="0" smtClean="0">
                <a:solidFill>
                  <a:schemeClr val="tx2"/>
                </a:solidFill>
              </a:rPr>
              <a:t>9</a:t>
            </a:r>
            <a:r>
              <a:rPr lang="ru-RU" altLang="x-none" sz="1800" smtClean="0">
                <a:solidFill>
                  <a:schemeClr val="tx2"/>
                </a:solidFill>
              </a:rPr>
              <a:t>г</a:t>
            </a:r>
            <a:r>
              <a:rPr lang="ru-RU" altLang="x-none" sz="1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325" y="2789238"/>
            <a:ext cx="8956675" cy="152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ru-RU" sz="2400" dirty="0">
                <a:solidFill>
                  <a:srgbClr val="003274"/>
                </a:solidFill>
                <a:latin typeface="Arial" charset="0"/>
                <a:ea typeface="DejaVu Sans" charset="0"/>
                <a:cs typeface="DejaVu Sans" charset="0"/>
              </a:rPr>
              <a:t>Состояние разработок ядерно-физической аппаратуры в АО «ИФТП».</a:t>
            </a:r>
          </a:p>
          <a:p>
            <a:pPr algn="ctr" eaLnBrk="1" hangingPunct="1">
              <a:lnSpc>
                <a:spcPct val="130000"/>
              </a:lnSpc>
              <a:defRPr/>
            </a:pPr>
            <a:endParaRPr lang="ru-RU" sz="800" dirty="0">
              <a:solidFill>
                <a:srgbClr val="003274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rPr>
              <a:t>Смирнов А.А., 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rPr>
              <a:t>Газизов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rPr>
              <a:t> И.М.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243" name="TextShape 1"/>
          <p:cNvSpPr txBox="1">
            <a:spLocks noChangeArrowheads="1"/>
          </p:cNvSpPr>
          <p:nvPr/>
        </p:nvSpPr>
        <p:spPr bwMode="auto">
          <a:xfrm>
            <a:off x="2230438" y="1566863"/>
            <a:ext cx="67262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altLang="x-none" sz="2400">
              <a:solidFill>
                <a:srgbClr val="003274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x-none" sz="1600">
                <a:solidFill>
                  <a:srgbClr val="003274"/>
                </a:solidFill>
              </a:rPr>
              <a:t>Акционерное общество «Институт физико-технических проблем»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altLang="x-none" sz="2200">
              <a:solidFill>
                <a:srgbClr val="00327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02373AE8-1A1D-AD43-8D5F-C271EAEECF96}" type="slidenum">
              <a:rPr lang="ru-RU" altLang="x-none">
                <a:solidFill>
                  <a:srgbClr val="001E5B"/>
                </a:solidFill>
              </a:rPr>
              <a:pPr/>
              <a:t>10</a:t>
            </a:fld>
            <a:endParaRPr lang="ru-RU" altLang="x-none">
              <a:solidFill>
                <a:srgbClr val="001E5B"/>
              </a:solidFill>
            </a:endParaRPr>
          </a:p>
        </p:txBody>
      </p:sp>
      <p:grpSp>
        <p:nvGrpSpPr>
          <p:cNvPr id="21506" name="Group 45"/>
          <p:cNvGrpSpPr>
            <a:grpSpLocks/>
          </p:cNvGrpSpPr>
          <p:nvPr/>
        </p:nvGrpSpPr>
        <p:grpSpPr bwMode="auto">
          <a:xfrm>
            <a:off x="1085850" y="4813300"/>
            <a:ext cx="7431088" cy="763588"/>
            <a:chOff x="524" y="3151"/>
            <a:chExt cx="4681" cy="481"/>
          </a:xfrm>
        </p:grpSpPr>
        <p:sp>
          <p:nvSpPr>
            <p:cNvPr id="21509" name="Rectangle 61"/>
            <p:cNvSpPr>
              <a:spLocks noChangeArrowheads="1"/>
            </p:cNvSpPr>
            <p:nvPr/>
          </p:nvSpPr>
          <p:spPr bwMode="auto">
            <a:xfrm>
              <a:off x="4616" y="3328"/>
              <a:ext cx="588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 dirty="0">
                  <a:latin typeface="Arial" charset="0"/>
                </a:rPr>
                <a:t>430-500</a:t>
              </a:r>
            </a:p>
          </p:txBody>
        </p:sp>
        <p:sp>
          <p:nvSpPr>
            <p:cNvPr id="21510" name="Rectangle 60"/>
            <p:cNvSpPr>
              <a:spLocks noChangeArrowheads="1"/>
            </p:cNvSpPr>
            <p:nvPr/>
          </p:nvSpPr>
          <p:spPr bwMode="auto">
            <a:xfrm>
              <a:off x="4029" y="3328"/>
              <a:ext cx="587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280-430</a:t>
              </a:r>
            </a:p>
          </p:txBody>
        </p:sp>
        <p:sp>
          <p:nvSpPr>
            <p:cNvPr id="21511" name="Rectangle 59"/>
            <p:cNvSpPr>
              <a:spLocks noChangeArrowheads="1"/>
            </p:cNvSpPr>
            <p:nvPr/>
          </p:nvSpPr>
          <p:spPr bwMode="auto">
            <a:xfrm>
              <a:off x="3440" y="3328"/>
              <a:ext cx="589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250-350</a:t>
              </a:r>
            </a:p>
          </p:txBody>
        </p:sp>
        <p:sp>
          <p:nvSpPr>
            <p:cNvPr id="21512" name="Rectangle 58"/>
            <p:cNvSpPr>
              <a:spLocks noChangeArrowheads="1"/>
            </p:cNvSpPr>
            <p:nvPr/>
          </p:nvSpPr>
          <p:spPr bwMode="auto">
            <a:xfrm>
              <a:off x="2853" y="3328"/>
              <a:ext cx="587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210-300</a:t>
              </a:r>
            </a:p>
          </p:txBody>
        </p:sp>
        <p:sp>
          <p:nvSpPr>
            <p:cNvPr id="21513" name="Rectangle 57"/>
            <p:cNvSpPr>
              <a:spLocks noChangeArrowheads="1"/>
            </p:cNvSpPr>
            <p:nvPr/>
          </p:nvSpPr>
          <p:spPr bwMode="auto">
            <a:xfrm>
              <a:off x="2273" y="3335"/>
              <a:ext cx="588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185-270</a:t>
              </a:r>
            </a:p>
          </p:txBody>
        </p:sp>
        <p:sp>
          <p:nvSpPr>
            <p:cNvPr id="21514" name="Rectangle 56"/>
            <p:cNvSpPr>
              <a:spLocks noChangeArrowheads="1"/>
            </p:cNvSpPr>
            <p:nvPr/>
          </p:nvSpPr>
          <p:spPr bwMode="auto">
            <a:xfrm>
              <a:off x="1678" y="3328"/>
              <a:ext cx="587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165-240</a:t>
              </a:r>
            </a:p>
          </p:txBody>
        </p:sp>
        <p:sp>
          <p:nvSpPr>
            <p:cNvPr id="21515" name="Rectangle 55"/>
            <p:cNvSpPr>
              <a:spLocks noChangeArrowheads="1"/>
            </p:cNvSpPr>
            <p:nvPr/>
          </p:nvSpPr>
          <p:spPr bwMode="auto">
            <a:xfrm>
              <a:off x="524" y="3328"/>
              <a:ext cx="1154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 dirty="0">
                  <a:solidFill>
                    <a:srgbClr val="000099"/>
                  </a:solidFill>
                  <a:latin typeface="Arial" charset="0"/>
                </a:rPr>
                <a:t>Разрешение эВ</a:t>
              </a:r>
            </a:p>
          </p:txBody>
        </p:sp>
        <p:sp>
          <p:nvSpPr>
            <p:cNvPr id="21516" name="Rectangle 54"/>
            <p:cNvSpPr>
              <a:spLocks noChangeArrowheads="1"/>
            </p:cNvSpPr>
            <p:nvPr/>
          </p:nvSpPr>
          <p:spPr bwMode="auto">
            <a:xfrm>
              <a:off x="4616" y="3151"/>
              <a:ext cx="58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500</a:t>
              </a:r>
            </a:p>
          </p:txBody>
        </p:sp>
        <p:sp>
          <p:nvSpPr>
            <p:cNvPr id="21517" name="Rectangle 53"/>
            <p:cNvSpPr>
              <a:spLocks noChangeArrowheads="1"/>
            </p:cNvSpPr>
            <p:nvPr/>
          </p:nvSpPr>
          <p:spPr bwMode="auto">
            <a:xfrm>
              <a:off x="4029" y="3151"/>
              <a:ext cx="58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300</a:t>
              </a:r>
            </a:p>
          </p:txBody>
        </p:sp>
        <p:sp>
          <p:nvSpPr>
            <p:cNvPr id="21518" name="Rectangle 52"/>
            <p:cNvSpPr>
              <a:spLocks noChangeArrowheads="1"/>
            </p:cNvSpPr>
            <p:nvPr/>
          </p:nvSpPr>
          <p:spPr bwMode="auto">
            <a:xfrm>
              <a:off x="3440" y="3151"/>
              <a:ext cx="58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200</a:t>
              </a:r>
            </a:p>
          </p:txBody>
        </p:sp>
        <p:sp>
          <p:nvSpPr>
            <p:cNvPr id="21519" name="Rectangle 51"/>
            <p:cNvSpPr>
              <a:spLocks noChangeArrowheads="1"/>
            </p:cNvSpPr>
            <p:nvPr/>
          </p:nvSpPr>
          <p:spPr bwMode="auto">
            <a:xfrm>
              <a:off x="2853" y="3151"/>
              <a:ext cx="58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100</a:t>
              </a:r>
            </a:p>
          </p:txBody>
        </p:sp>
        <p:sp>
          <p:nvSpPr>
            <p:cNvPr id="21520" name="Rectangle 50"/>
            <p:cNvSpPr>
              <a:spLocks noChangeArrowheads="1"/>
            </p:cNvSpPr>
            <p:nvPr/>
          </p:nvSpPr>
          <p:spPr bwMode="auto">
            <a:xfrm>
              <a:off x="2265" y="3151"/>
              <a:ext cx="58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 50</a:t>
              </a:r>
            </a:p>
          </p:txBody>
        </p:sp>
        <p:sp>
          <p:nvSpPr>
            <p:cNvPr id="21521" name="Rectangle 49"/>
            <p:cNvSpPr>
              <a:spLocks noChangeArrowheads="1"/>
            </p:cNvSpPr>
            <p:nvPr/>
          </p:nvSpPr>
          <p:spPr bwMode="auto">
            <a:xfrm>
              <a:off x="1678" y="3151"/>
              <a:ext cx="58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ru-RU" altLang="x-none" sz="1400" b="0">
                  <a:latin typeface="Arial" charset="0"/>
                </a:rPr>
                <a:t> 20</a:t>
              </a:r>
            </a:p>
          </p:txBody>
        </p:sp>
        <p:sp>
          <p:nvSpPr>
            <p:cNvPr id="21522" name="Rectangle 48"/>
            <p:cNvSpPr>
              <a:spLocks noChangeArrowheads="1"/>
            </p:cNvSpPr>
            <p:nvPr/>
          </p:nvSpPr>
          <p:spPr bwMode="auto">
            <a:xfrm>
              <a:off x="524" y="3151"/>
              <a:ext cx="115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ru-RU" altLang="x-none" sz="1400" b="0" dirty="0">
                  <a:solidFill>
                    <a:srgbClr val="000099"/>
                  </a:solidFill>
                  <a:latin typeface="Arial" charset="0"/>
                </a:rPr>
                <a:t>Площадь мм</a:t>
              </a:r>
              <a:r>
                <a:rPr lang="ru-RU" altLang="x-none" sz="1400" b="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1523" name="Line 62"/>
            <p:cNvSpPr>
              <a:spLocks noChangeShapeType="1"/>
            </p:cNvSpPr>
            <p:nvPr/>
          </p:nvSpPr>
          <p:spPr bwMode="auto">
            <a:xfrm>
              <a:off x="524" y="3151"/>
              <a:ext cx="4680" cy="1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4" name="Line 63"/>
            <p:cNvSpPr>
              <a:spLocks noChangeShapeType="1"/>
            </p:cNvSpPr>
            <p:nvPr/>
          </p:nvSpPr>
          <p:spPr bwMode="auto">
            <a:xfrm>
              <a:off x="524" y="3328"/>
              <a:ext cx="468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5" name="Line 64"/>
            <p:cNvSpPr>
              <a:spLocks noChangeShapeType="1"/>
            </p:cNvSpPr>
            <p:nvPr/>
          </p:nvSpPr>
          <p:spPr bwMode="auto">
            <a:xfrm>
              <a:off x="524" y="3631"/>
              <a:ext cx="4680" cy="1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6" name="Line 65"/>
            <p:cNvSpPr>
              <a:spLocks noChangeShapeType="1"/>
            </p:cNvSpPr>
            <p:nvPr/>
          </p:nvSpPr>
          <p:spPr bwMode="auto">
            <a:xfrm>
              <a:off x="524" y="3151"/>
              <a:ext cx="1" cy="48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7" name="Line 66"/>
            <p:cNvSpPr>
              <a:spLocks noChangeShapeType="1"/>
            </p:cNvSpPr>
            <p:nvPr/>
          </p:nvSpPr>
          <p:spPr bwMode="auto">
            <a:xfrm>
              <a:off x="1678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8" name="Line 67"/>
            <p:cNvSpPr>
              <a:spLocks noChangeShapeType="1"/>
            </p:cNvSpPr>
            <p:nvPr/>
          </p:nvSpPr>
          <p:spPr bwMode="auto">
            <a:xfrm>
              <a:off x="2265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29" name="Line 68"/>
            <p:cNvSpPr>
              <a:spLocks noChangeShapeType="1"/>
            </p:cNvSpPr>
            <p:nvPr/>
          </p:nvSpPr>
          <p:spPr bwMode="auto">
            <a:xfrm>
              <a:off x="2853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30" name="Line 69"/>
            <p:cNvSpPr>
              <a:spLocks noChangeShapeType="1"/>
            </p:cNvSpPr>
            <p:nvPr/>
          </p:nvSpPr>
          <p:spPr bwMode="auto">
            <a:xfrm>
              <a:off x="3440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31" name="Line 70"/>
            <p:cNvSpPr>
              <a:spLocks noChangeShapeType="1"/>
            </p:cNvSpPr>
            <p:nvPr/>
          </p:nvSpPr>
          <p:spPr bwMode="auto">
            <a:xfrm>
              <a:off x="4029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32" name="Line 71"/>
            <p:cNvSpPr>
              <a:spLocks noChangeShapeType="1"/>
            </p:cNvSpPr>
            <p:nvPr/>
          </p:nvSpPr>
          <p:spPr bwMode="auto">
            <a:xfrm>
              <a:off x="4616" y="3151"/>
              <a:ext cx="1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1533" name="Line 72"/>
            <p:cNvSpPr>
              <a:spLocks noChangeShapeType="1"/>
            </p:cNvSpPr>
            <p:nvPr/>
          </p:nvSpPr>
          <p:spPr bwMode="auto">
            <a:xfrm>
              <a:off x="5204" y="3151"/>
              <a:ext cx="1" cy="48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</p:grpSp>
      <p:pic>
        <p:nvPicPr>
          <p:cNvPr id="29700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302" y="1229639"/>
            <a:ext cx="3603625" cy="306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Прямоугольник 30"/>
          <p:cNvSpPr>
            <a:spLocks noChangeArrowheads="1"/>
          </p:cNvSpPr>
          <p:nvPr/>
        </p:nvSpPr>
        <p:spPr bwMode="auto">
          <a:xfrm>
            <a:off x="527302" y="1650327"/>
            <a:ext cx="4572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eaLnBrk="1" hangingPunct="1">
              <a:lnSpc>
                <a:spcPct val="110000"/>
              </a:lnSpc>
            </a:pPr>
            <a:r>
              <a:rPr lang="ru-RU" altLang="x-none" sz="1300" dirty="0">
                <a:solidFill>
                  <a:srgbClr val="000080"/>
                </a:solidFill>
                <a:latin typeface="Arial" charset="0"/>
              </a:rPr>
              <a:t>ТЕХНИЧЕСКИЕ ХАРАКТЕРИСТИКИ</a:t>
            </a:r>
          </a:p>
          <a:p>
            <a:pPr lvl="1" eaLnBrk="1" hangingPunct="1">
              <a:lnSpc>
                <a:spcPct val="110000"/>
              </a:lnSpc>
            </a:pPr>
            <a:r>
              <a:rPr lang="ru-RU" altLang="x-none" sz="1300" b="0" dirty="0">
                <a:latin typeface="Arial" charset="0"/>
              </a:rPr>
              <a:t>Диапазон энергий регистрируемого излучения, кэВ….....1-60</a:t>
            </a:r>
          </a:p>
          <a:p>
            <a:pPr lvl="1" eaLnBrk="1" hangingPunct="1">
              <a:lnSpc>
                <a:spcPct val="130000"/>
              </a:lnSpc>
            </a:pPr>
            <a:r>
              <a:rPr lang="ru-RU" altLang="x-none" sz="1300" b="0" dirty="0">
                <a:latin typeface="Arial" charset="0"/>
              </a:rPr>
              <a:t>Энергетическое разрешение  для энергии 5,9 кэВ</a:t>
            </a:r>
            <a:r>
              <a:rPr lang="en-US" altLang="x-none" sz="1300" b="0" dirty="0">
                <a:latin typeface="Arial" charset="0"/>
              </a:rPr>
              <a:t> </a:t>
            </a:r>
            <a:endParaRPr lang="ru-RU" altLang="x-none" sz="1300" b="0" dirty="0">
              <a:latin typeface="Arial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ru-RU" altLang="x-none" sz="1300" b="0" dirty="0">
                <a:latin typeface="Arial" charset="0"/>
              </a:rPr>
              <a:t>в зависимости от площади чувствительной поверхности ППД, мм</a:t>
            </a:r>
            <a:r>
              <a:rPr lang="ru-RU" altLang="x-none" sz="1300" b="0" baseline="30000" dirty="0">
                <a:latin typeface="Arial" charset="0"/>
              </a:rPr>
              <a:t>2</a:t>
            </a:r>
            <a:r>
              <a:rPr lang="ru-RU" altLang="x-none" sz="1300" b="0" dirty="0">
                <a:latin typeface="Arial" charset="0"/>
              </a:rPr>
              <a:t>:</a:t>
            </a:r>
            <a:r>
              <a:rPr lang="ru-RU" altLang="x-none" sz="1300" dirty="0">
                <a:latin typeface="Arial" charset="0"/>
              </a:rPr>
              <a:t>	</a:t>
            </a:r>
            <a:endParaRPr lang="ru-RU" altLang="x-none" sz="1300" b="0" dirty="0">
              <a:latin typeface="Arial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ru-RU" altLang="x-none" sz="1300" b="0" dirty="0">
                <a:latin typeface="Arial" charset="0"/>
              </a:rPr>
              <a:t>Максимальная частотная загрузка по энергии 5,9 кэВ, с</a:t>
            </a:r>
            <a:r>
              <a:rPr lang="ru-RU" altLang="x-none" sz="1300" b="0" baseline="30000" dirty="0">
                <a:latin typeface="Arial" charset="0"/>
              </a:rPr>
              <a:t>-1</a:t>
            </a:r>
            <a:r>
              <a:rPr lang="ru-RU" altLang="x-none" sz="1300" b="0" dirty="0">
                <a:latin typeface="Arial" charset="0"/>
              </a:rPr>
              <a:t>…...…1,5</a:t>
            </a:r>
            <a:r>
              <a:rPr lang="ru-RU" altLang="x-none" sz="1300" b="0" dirty="0">
                <a:latin typeface="Arial" charset="0"/>
                <a:sym typeface="Symbol" charset="2"/>
              </a:rPr>
              <a:t></a:t>
            </a:r>
            <a:r>
              <a:rPr lang="ru-RU" altLang="x-none" sz="1300" b="0" dirty="0">
                <a:latin typeface="Arial" charset="0"/>
              </a:rPr>
              <a:t>10</a:t>
            </a:r>
            <a:r>
              <a:rPr lang="ru-RU" altLang="x-none" sz="1300" b="0" baseline="30000" dirty="0">
                <a:latin typeface="Arial" charset="0"/>
              </a:rPr>
              <a:t>5</a:t>
            </a:r>
            <a:endParaRPr lang="ru-RU" altLang="x-none" sz="1300" b="0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K:\Рабочие файлы и папки\Документы\Всё навалом\ПРЕЗЕНТАЦИИ БУКЛЕТЫ ИФТП\презентация материалы 2010\фото цсу-н\P101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265"/>
          <a:stretch>
            <a:fillRect/>
          </a:stretch>
        </p:blipFill>
        <p:spPr bwMode="auto">
          <a:xfrm>
            <a:off x="5632450" y="4892675"/>
            <a:ext cx="3200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05BB7E7A-94D5-0A47-8804-160BAB1CCA88}" type="slidenum">
              <a:rPr lang="ru-RU" altLang="x-none">
                <a:solidFill>
                  <a:srgbClr val="001E5B"/>
                </a:solidFill>
              </a:rPr>
              <a:pPr/>
              <a:t>11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574675" y="68263"/>
            <a:ext cx="7475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 sz="200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ЦИФРОВОЕ СПЕКТРОМЕТРИЧЕСКОЕ УСТРОЙСТВО</a:t>
            </a:r>
            <a:br>
              <a:rPr lang="ru-RU" altLang="x-none" sz="200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</a:br>
            <a:r>
              <a:rPr lang="ru-RU" altLang="x-none" sz="200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ЦСУ-В(Н) -1К</a:t>
            </a:r>
            <a:endParaRPr lang="ru-RU" altLang="x-none" sz="2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22275" y="998538"/>
            <a:ext cx="49355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 sz="1200" dirty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ОБЛАСТЬ ПРИМЕНЕНИЯ: </a:t>
            </a:r>
          </a:p>
          <a:p>
            <a:endParaRPr lang="ru-RU" altLang="x-none" sz="900" dirty="0">
              <a:solidFill>
                <a:schemeClr val="tx2"/>
              </a:solidFill>
              <a:ea typeface="Times New Roman" charset="0"/>
              <a:cs typeface="Times New Roman" charset="0"/>
            </a:endParaRPr>
          </a:p>
          <a:p>
            <a:pPr algn="just">
              <a:buFontTx/>
              <a:buChar char="•"/>
            </a:pPr>
            <a:r>
              <a:rPr lang="ru-RU" altLang="x-none" sz="1300" dirty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ЦСУ предназначено для создания спектрометрического тракта ионизирующих излучений, значительно повышает быстродействие и энергетическое разрешение </a:t>
            </a:r>
            <a:r>
              <a:rPr lang="ru-RU" altLang="x-none" sz="1300" dirty="0" smtClean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спектрометров, </a:t>
            </a:r>
            <a:r>
              <a:rPr lang="ru-RU" altLang="x-none" sz="1300" dirty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имеет встроенный осциллограф. Поставляется с базовым ПО.</a:t>
            </a:r>
          </a:p>
          <a:p>
            <a:pPr algn="just">
              <a:buFontTx/>
              <a:buChar char="•"/>
            </a:pPr>
            <a:endParaRPr lang="ru-RU" altLang="x-none" sz="900" dirty="0">
              <a:solidFill>
                <a:schemeClr val="tx2"/>
              </a:solidFill>
            </a:endParaRPr>
          </a:p>
          <a:p>
            <a:pPr algn="just">
              <a:buFontTx/>
              <a:buChar char="•"/>
            </a:pPr>
            <a:r>
              <a:rPr lang="ru-RU" altLang="x-none" sz="1300" dirty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ЦСУ-В(Н), обеспечивает совместную работу с блоками детектирования разных фирм  на основе полупроводниковых и сцинтилляционных детекторов, пропорциональных счетчиков и ионизационных камер.</a:t>
            </a:r>
            <a:endParaRPr lang="ru-RU" altLang="x-none" sz="900" dirty="0">
              <a:solidFill>
                <a:schemeClr val="tx2"/>
              </a:solidFill>
            </a:endParaRP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5632450" y="979488"/>
            <a:ext cx="30273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6263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ru-RU" altLang="x-none" sz="14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Технические характеристики:</a:t>
            </a: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Основная погрешность характеристики преобразования (интегральная нелинейность), %, не более………………………………0,02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Число каналов…………………...16К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Время нарастания функции отклика цифрового фильтра, </a:t>
            </a:r>
            <a:r>
              <a:rPr lang="ru-RU" altLang="x-none" sz="1200" dirty="0" err="1">
                <a:solidFill>
                  <a:schemeClr val="tx2"/>
                </a:solidFill>
                <a:ea typeface="Times New Roman" charset="0"/>
                <a:cs typeface="Times New Roman" charset="0"/>
              </a:rPr>
              <a:t>мкс</a:t>
            </a: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……0,5÷50 с шагом 0,1 </a:t>
            </a:r>
            <a:r>
              <a:rPr lang="ru-RU" altLang="x-none" sz="1200" dirty="0" err="1">
                <a:solidFill>
                  <a:schemeClr val="tx2"/>
                </a:solidFill>
                <a:ea typeface="Times New Roman" charset="0"/>
                <a:cs typeface="Times New Roman" charset="0"/>
              </a:rPr>
              <a:t>мкс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Параметры входных сигналов:</a:t>
            </a:r>
            <a:endParaRPr lang="ru-RU" altLang="x-none" sz="900" dirty="0">
              <a:solidFill>
                <a:schemeClr val="tx2"/>
              </a:solidFill>
            </a:endParaRPr>
          </a:p>
          <a:p>
            <a:pPr lvl="1">
              <a:buFontTx/>
              <a:buAutoNum type="arabicPeriod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Полярность «+» или «-»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Временная нестабильность характеристики преобразования  за 24 часа непрерывной работы, %, не более…………………………..0,02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Температурная нестабильность характеристики преобразования, %/ºС, не более…0,01</a:t>
            </a:r>
            <a:endParaRPr lang="ru-RU" altLang="x-none" sz="9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altLang="x-none" sz="12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Максимальная входная статистическая загрузка, с-1, не менее……………5 ·10</a:t>
            </a:r>
            <a:r>
              <a:rPr lang="ru-RU" altLang="x-none" sz="1200" baseline="300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5</a:t>
            </a:r>
            <a:endParaRPr lang="ru-RU" altLang="x-none" sz="900" dirty="0">
              <a:solidFill>
                <a:schemeClr val="tx2"/>
              </a:solidFill>
            </a:endParaRPr>
          </a:p>
        </p:txBody>
      </p:sp>
      <p:pic>
        <p:nvPicPr>
          <p:cNvPr id="22534" name="Picture 2" descr="цсу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788" y="3446463"/>
            <a:ext cx="38020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C95D37E8-873E-C04C-B62B-C7BCB47BE55D}" type="slidenum">
              <a:rPr lang="ru-RU" altLang="x-none">
                <a:solidFill>
                  <a:srgbClr val="001E5B"/>
                </a:solidFill>
              </a:rPr>
              <a:pPr/>
              <a:t>12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33363" y="190500"/>
            <a:ext cx="8124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СПЕКТРОМЕТР</a:t>
            </a:r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ГАММА-ИЗЛУЧЕНИЯ С МИКРОКРИОГЕННОЙ СИСТЕМОЙ ОХЛАЖДЕНИЯ ДЕТЕКТОРА СЕГ-ГЗ-3К</a:t>
            </a:r>
          </a:p>
        </p:txBody>
      </p:sp>
      <p:pic>
        <p:nvPicPr>
          <p:cNvPr id="36870" name="Рисунок 25" descr="спектрометр СЭГ_ГЗ_3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823" y="1234970"/>
            <a:ext cx="4324350" cy="3240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5730875" y="1366838"/>
            <a:ext cx="32670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 sz="1400">
                <a:solidFill>
                  <a:schemeClr val="tx2"/>
                </a:solidFill>
                <a:latin typeface="Arial" charset="0"/>
              </a:rPr>
              <a:t>Основные технические характеристики:</a:t>
            </a:r>
          </a:p>
          <a:p>
            <a:pPr algn="ctr"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диапазон регистрируемых энергий от 0,06 до 3,0 МэВ;</a:t>
            </a:r>
          </a:p>
          <a:p>
            <a:pPr algn="ctr"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энергетическое разрешение по линии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122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кэВ -1,2 кэВ;</a:t>
            </a:r>
          </a:p>
          <a:p>
            <a:pPr algn="ctr"/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         1,33 МэВ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-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2,0 кэВ;</a:t>
            </a:r>
          </a:p>
          <a:p>
            <a:pPr algn="ctr"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время выхода («с тепла») на рабочий режим спектрометра 3,5-4 часа;</a:t>
            </a:r>
          </a:p>
          <a:p>
            <a:pPr algn="ctr"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масса 10,5 кг;</a:t>
            </a:r>
          </a:p>
          <a:p>
            <a:pPr algn="ctr"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 габариты </a:t>
            </a:r>
            <a:r>
              <a:rPr lang="ru-RU" altLang="x-none" sz="1400">
                <a:solidFill>
                  <a:schemeClr val="tx2"/>
                </a:solidFill>
                <a:latin typeface="Arial" charset="0"/>
              </a:rPr>
              <a:t>СЕГ-ГЗ-3К: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длина 390мм., ширина 200мм., высота 175мм.  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69888" y="4816475"/>
            <a:ext cx="864393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 sz="140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СОСТАВ:  </a:t>
            </a:r>
            <a:endParaRPr lang="ru-RU" altLang="x-none" sz="900">
              <a:solidFill>
                <a:schemeClr val="tx2"/>
              </a:solidFill>
              <a:ea typeface="Times New Roman" charset="0"/>
              <a:cs typeface="Times New Roman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altLang="x-none" sz="14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детекторный блок - на базе коаксиального ППД (диаметр 50мм, высота 30мм) из особо чистого германия с относительной (к NaI(Tl) 3x3”) эффективностью регистрации 10%;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altLang="x-none" sz="14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микрокриагенная система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altLang="x-none" sz="14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цифровое спектрометрическое устройство</a:t>
            </a:r>
          </a:p>
        </p:txBody>
      </p:sp>
      <p:pic>
        <p:nvPicPr>
          <p:cNvPr id="23559" name="Рисунок 10" descr="СЕГ-3к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47750"/>
            <a:ext cx="12271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11" descr="Знак кач СЕГ-ГЗ-4К_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2888"/>
            <a:ext cx="12271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5" y="65088"/>
            <a:ext cx="8134350" cy="923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>
                <a:solidFill>
                  <a:schemeClr val="tx2"/>
                </a:solidFill>
                <a:latin typeface="Arial" charset="0"/>
              </a:rPr>
              <a:t>СЕГ-ГЗ-4К МОНОБЛОЧНЫЙ СПЕКТРОМЕТР</a:t>
            </a:r>
            <a:r>
              <a:rPr lang="ru-RU" altLang="x-none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ru-RU" altLang="x-none">
                <a:solidFill>
                  <a:schemeClr val="tx2"/>
                </a:solidFill>
                <a:latin typeface="Arial" charset="0"/>
              </a:rPr>
              <a:t>ГАММА-ИЗЛУЧЕНИЯ</a:t>
            </a:r>
          </a:p>
          <a:p>
            <a:pPr algn="ctr"/>
            <a:r>
              <a:rPr lang="ru-RU" altLang="x-none">
                <a:solidFill>
                  <a:schemeClr val="tx2"/>
                </a:solidFill>
                <a:latin typeface="Arial" charset="0"/>
              </a:rPr>
              <a:t> С МИКРОКРИОГЕННОЙ СИСТЕМОЙ ЭЛЕКТРООХЛАЖДЕНИЯ ДЕТЕКТОРА</a:t>
            </a:r>
          </a:p>
        </p:txBody>
      </p:sp>
      <p:sp>
        <p:nvSpPr>
          <p:cNvPr id="25602" name="Прямоугольник 6"/>
          <p:cNvSpPr>
            <a:spLocks noChangeArrowheads="1"/>
          </p:cNvSpPr>
          <p:nvPr/>
        </p:nvSpPr>
        <p:spPr bwMode="auto">
          <a:xfrm>
            <a:off x="5562600" y="1225550"/>
            <a:ext cx="32766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ru-RU" altLang="x-none">
                <a:solidFill>
                  <a:schemeClr val="tx2"/>
                </a:solidFill>
                <a:latin typeface="Arial" charset="0"/>
              </a:rPr>
              <a:t>Основные технические характеристики:</a:t>
            </a:r>
          </a:p>
          <a:p>
            <a:pPr algn="ctr">
              <a:buFontTx/>
              <a:buChar char="•"/>
            </a:pP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 диапазон регистрируемых энергий от 0,06 до 3,0 МэВ;</a:t>
            </a:r>
          </a:p>
          <a:p>
            <a:pPr algn="ctr">
              <a:buFontTx/>
              <a:buChar char="•"/>
            </a:pP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 энергетическое разрешение по линии </a:t>
            </a:r>
            <a:r>
              <a:rPr lang="en-US" altLang="x-none" b="0">
                <a:solidFill>
                  <a:schemeClr val="tx2"/>
                </a:solidFill>
                <a:latin typeface="Arial" charset="0"/>
              </a:rPr>
              <a:t>122</a:t>
            </a: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кэВ -1,4 кэВ;</a:t>
            </a:r>
          </a:p>
          <a:p>
            <a:pPr algn="ctr"/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1,33 МэВ </a:t>
            </a:r>
            <a:r>
              <a:rPr lang="en-US" altLang="x-none" b="0">
                <a:solidFill>
                  <a:schemeClr val="tx2"/>
                </a:solidFill>
                <a:latin typeface="Arial" charset="0"/>
              </a:rPr>
              <a:t>-</a:t>
            </a: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2,3 кэВ;</a:t>
            </a:r>
          </a:p>
          <a:p>
            <a:pPr algn="ctr">
              <a:buFontTx/>
              <a:buChar char="•"/>
            </a:pP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 время выхода («с тепла») на рабочий режим спектрометра 3,5-4 часа;</a:t>
            </a:r>
          </a:p>
          <a:p>
            <a:pPr algn="ctr">
              <a:buFontTx/>
              <a:buChar char="•"/>
            </a:pP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 масса 10,5 кг;</a:t>
            </a:r>
          </a:p>
          <a:p>
            <a:pPr algn="ctr">
              <a:buFontTx/>
              <a:buChar char="•"/>
            </a:pP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 габариты </a:t>
            </a:r>
            <a:r>
              <a:rPr lang="ru-RU" altLang="x-none">
                <a:solidFill>
                  <a:schemeClr val="tx2"/>
                </a:solidFill>
                <a:latin typeface="Arial" charset="0"/>
              </a:rPr>
              <a:t>СЕГ-ГЗ-4К:</a:t>
            </a:r>
            <a:r>
              <a:rPr lang="ru-RU" altLang="x-none" b="0">
                <a:solidFill>
                  <a:schemeClr val="tx2"/>
                </a:solidFill>
                <a:latin typeface="Arial" charset="0"/>
              </a:rPr>
              <a:t> длина 390мм., ширина 200мм., высота 175мм.  </a:t>
            </a:r>
          </a:p>
        </p:txBody>
      </p:sp>
      <p:pic>
        <p:nvPicPr>
          <p:cNvPr id="25603" name="Picture 1" descr="IMG_0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4" r="17628" b="3636"/>
          <a:stretch>
            <a:fillRect/>
          </a:stretch>
        </p:blipFill>
        <p:spPr bwMode="auto">
          <a:xfrm>
            <a:off x="563563" y="1179513"/>
            <a:ext cx="45291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Номер слайда 3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86C29CE1-A125-8A40-A175-E0AFD39F86F4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13</a:t>
            </a:fld>
            <a:endParaRPr lang="ru-RU" altLang="x-none" sz="1600">
              <a:solidFill>
                <a:srgbClr val="001E5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18" descr="IMG_0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3" y="3759195"/>
            <a:ext cx="3967633" cy="271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90488" y="350838"/>
            <a:ext cx="83693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Times New Roman" charset="0"/>
                <a:cs typeface="Times New Roman" charset="0"/>
              </a:rPr>
              <a:t>АНАЛИЗАТОР РЕНТГЕНОФЛУОРЕСЦЕНТНЫЙ ВИТИМ-21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550863" y="949325"/>
            <a:ext cx="561816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предназначен для опробования</a:t>
            </a:r>
            <a:r>
              <a:rPr lang="ru-RU" altLang="x-none" sz="1100" b="0" dirty="0">
                <a:solidFill>
                  <a:schemeClr val="tx2"/>
                </a:solidFill>
                <a:latin typeface="Arial" charset="0"/>
              </a:rPr>
              <a:t>:</a:t>
            </a:r>
            <a:endParaRPr lang="ru-RU" altLang="x-none" sz="1400" b="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altLang="x-none" sz="14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Изделий из металлических сплавов и металлолома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altLang="x-none" sz="1400" b="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Анализ порошковых проб в условиях полевых и стационарных лабораторий.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altLang="x-none" sz="1400" b="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Руд в естественном залегании и в состоянии, близком к естественному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x-none" sz="14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Стенок горных выработок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Отбитой руды в отвалах, транспортных ёмкостях;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Керна разведочных скважин;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Шлама буро-взрывных скважин;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Руды на ленте транспортёра.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889500" y="4838700"/>
            <a:ext cx="38623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Круг определяемых элементов: </a:t>
            </a:r>
          </a:p>
          <a:p>
            <a:pPr algn="just" eaLnBrk="1" hangingPunct="1"/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с источником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Pu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-238 – от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K 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до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As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по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K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-серии,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Ta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W 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– по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L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-серии; </a:t>
            </a:r>
          </a:p>
          <a:p>
            <a:pPr algn="just" eaLnBrk="1" hangingPunct="1"/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с источником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Am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-241 – от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Zn 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до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Nd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по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K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-серии,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Bi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Pb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Th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U 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– по </a:t>
            </a:r>
            <a:r>
              <a:rPr lang="en-US" altLang="x-none" sz="1400" b="0">
                <a:solidFill>
                  <a:schemeClr val="tx2"/>
                </a:solidFill>
                <a:latin typeface="Arial" charset="0"/>
              </a:rPr>
              <a:t>L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-серии.</a:t>
            </a:r>
          </a:p>
        </p:txBody>
      </p:sp>
      <p:pic>
        <p:nvPicPr>
          <p:cNvPr id="27653" name="Рисунок 7" descr="ВИТИМ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11250"/>
            <a:ext cx="24130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Номер слайда 3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E7F4225F-6718-4B47-9A15-31D27CA21401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15</a:t>
            </a:fld>
            <a:endParaRPr lang="ru-RU" altLang="x-none" sz="1600">
              <a:solidFill>
                <a:srgbClr val="001E5B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625475" y="115888"/>
            <a:ext cx="72453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 dirty="0">
                <a:solidFill>
                  <a:schemeClr val="tx2"/>
                </a:solidFill>
                <a:latin typeface="Arial" charset="0"/>
              </a:rPr>
              <a:t>УНИВЕРСАЛЬНЫЙ  ГАММА-СПЕКТРОМЕТР УСПЕГ 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2867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endParaRPr lang="x-none" altLang="x-none">
              <a:latin typeface="Arial" charset="0"/>
            </a:endParaRPr>
          </a:p>
        </p:txBody>
      </p:sp>
      <p:pic>
        <p:nvPicPr>
          <p:cNvPr id="39943" name="Picture 12" descr="P101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6" y="1152525"/>
            <a:ext cx="4587124" cy="344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Text Box 13"/>
          <p:cNvSpPr txBox="1">
            <a:spLocks noChangeArrowheads="1"/>
          </p:cNvSpPr>
          <p:nvPr/>
        </p:nvSpPr>
        <p:spPr bwMode="auto">
          <a:xfrm>
            <a:off x="6029325" y="1457325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sp>
        <p:nvSpPr>
          <p:cNvPr id="28679" name="Text Box 14"/>
          <p:cNvSpPr txBox="1">
            <a:spLocks noChangeArrowheads="1"/>
          </p:cNvSpPr>
          <p:nvPr/>
        </p:nvSpPr>
        <p:spPr bwMode="auto">
          <a:xfrm>
            <a:off x="6056313" y="1406525"/>
            <a:ext cx="269081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В состав спектрометра входят: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Кремниевый ППД;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Аналитический блок на основе одноплатного компьютера и цифрового процессора импульсных сигналов;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Аккумуляторы</a:t>
            </a:r>
          </a:p>
        </p:txBody>
      </p:sp>
      <p:sp>
        <p:nvSpPr>
          <p:cNvPr id="34826" name="Text Box 16"/>
          <p:cNvSpPr txBox="1">
            <a:spLocks noChangeArrowheads="1"/>
          </p:cNvSpPr>
          <p:nvPr/>
        </p:nvSpPr>
        <p:spPr bwMode="auto">
          <a:xfrm>
            <a:off x="777875" y="4595813"/>
            <a:ext cx="78930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x-none" sz="1300" b="0" u="sng">
                <a:solidFill>
                  <a:schemeClr val="tx2"/>
                </a:solidFill>
                <a:latin typeface="Arial" charset="0"/>
              </a:rPr>
              <a:t>Основные технические характеристики</a:t>
            </a: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Диапазон энергий измеряемого гамма-излучения, МэВ    0,05-4,0;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Энергетическое разрешение, кэВ, не более    25  (4%);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Чувствительность регистрации по С</a:t>
            </a:r>
            <a:r>
              <a:rPr lang="en-US" altLang="x-none" sz="1300" b="0">
                <a:solidFill>
                  <a:schemeClr val="tx2"/>
                </a:solidFill>
                <a:latin typeface="Arial" charset="0"/>
              </a:rPr>
              <a:t>s-137</a:t>
            </a: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, см</a:t>
            </a:r>
            <a:r>
              <a:rPr lang="ru-RU" altLang="x-none" sz="1300" b="0" baseline="30000">
                <a:solidFill>
                  <a:schemeClr val="tx2"/>
                </a:solidFill>
                <a:latin typeface="Arial" charset="0"/>
              </a:rPr>
              <a:t>2</a:t>
            </a: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/фотон, не менее    0,12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Диапазон измеряемой МЭД, мкЗв/ч       0,1-2000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Диапазон рабочих температур -10</a:t>
            </a:r>
            <a:r>
              <a:rPr lang="en-US" altLang="x-none" sz="1300" b="0">
                <a:solidFill>
                  <a:schemeClr val="tx2"/>
                </a:solidFill>
                <a:latin typeface="Arial" charset="0"/>
              </a:rPr>
              <a:t>÷</a:t>
            </a:r>
            <a:r>
              <a:rPr lang="ru-RU" altLang="x-none" sz="1300" b="0">
                <a:solidFill>
                  <a:schemeClr val="tx2"/>
                </a:solidFill>
                <a:latin typeface="Arial" charset="0"/>
              </a:rPr>
              <a:t>+35 С</a:t>
            </a:r>
            <a:r>
              <a:rPr lang="ru-RU" altLang="x-none" sz="1300" b="0" baseline="30000">
                <a:solidFill>
                  <a:schemeClr val="tx2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Номер слайда 3"/>
          <p:cNvSpPr txBox="1">
            <a:spLocks noGrp="1"/>
          </p:cNvSpPr>
          <p:nvPr/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4CB5D1C-D1FF-D949-89D1-6971C0CEF75B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16</a:t>
            </a:fld>
            <a:endParaRPr lang="ru-RU" altLang="x-none" sz="1600">
              <a:solidFill>
                <a:srgbClr val="001E5B"/>
              </a:solidFill>
            </a:endParaRPr>
          </a:p>
        </p:txBody>
      </p: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3072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endParaRPr lang="x-none" altLang="x-none">
              <a:latin typeface="Arial" charset="0"/>
            </a:endParaRPr>
          </a:p>
        </p:txBody>
      </p:sp>
      <p:pic>
        <p:nvPicPr>
          <p:cNvPr id="30725" name="Picture 12" descr="P1010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475" y="2924175"/>
            <a:ext cx="2132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6029325" y="1457325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6056313" y="1406525"/>
            <a:ext cx="2690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x-none" altLang="x-none" sz="1400" b="0">
              <a:latin typeface="Verdana" charset="0"/>
            </a:endParaRP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862013" y="4856163"/>
            <a:ext cx="78930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 sz="1300" b="0" baseline="30000">
              <a:latin typeface="Verdana" charset="0"/>
            </a:endParaRPr>
          </a:p>
        </p:txBody>
      </p:sp>
      <p:pic>
        <p:nvPicPr>
          <p:cNvPr id="30729" name="Picture 16" descr="Co60+Cs137+Bi2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1163" y="1128713"/>
            <a:ext cx="40528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 txBox="1">
            <a:spLocks noChangeArrowheads="1"/>
          </p:cNvSpPr>
          <p:nvPr/>
        </p:nvSpPr>
        <p:spPr>
          <a:xfrm>
            <a:off x="433388" y="1824038"/>
            <a:ext cx="4038600" cy="4530725"/>
          </a:xfrm>
          <a:prstGeom prst="rect">
            <a:avLst/>
          </a:prstGeom>
        </p:spPr>
        <p:txBody>
          <a:bodyPr/>
          <a:lstStyle>
            <a:lvl1pPr marL="292100" indent="-2921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buClr>
                <a:schemeClr val="accent1"/>
              </a:buClr>
              <a:buSzPct val="70000"/>
              <a:buFont typeface="Wingdings 2" charset="2"/>
              <a:buChar char=""/>
            </a:pPr>
            <a:endParaRPr lang="en-US" altLang="x-none" sz="2800" b="0" dirty="0">
              <a:latin typeface="Arial" charset="0"/>
            </a:endParaRPr>
          </a:p>
          <a:p>
            <a:pPr algn="ctr">
              <a:buClr>
                <a:schemeClr val="tx2"/>
              </a:buClr>
              <a:buSzPct val="70000"/>
              <a:buFont typeface="Wingdings 2" charset="2"/>
              <a:buChar char=""/>
            </a:pPr>
            <a:r>
              <a:rPr lang="ru-RU" altLang="x-none" sz="2000" b="0" dirty="0">
                <a:latin typeface="Arial" charset="0"/>
              </a:rPr>
              <a:t>Аппаратурный спектр</a:t>
            </a:r>
          </a:p>
          <a:p>
            <a:pPr algn="ctr">
              <a:buClr>
                <a:schemeClr val="accent1"/>
              </a:buClr>
              <a:buSzPct val="70000"/>
              <a:buFont typeface="Wingdings" charset="2"/>
              <a:buNone/>
            </a:pPr>
            <a:r>
              <a:rPr lang="ru-RU" altLang="x-none" sz="2000" b="0" dirty="0">
                <a:latin typeface="Arial" charset="0"/>
              </a:rPr>
              <a:t> </a:t>
            </a:r>
            <a:r>
              <a:rPr lang="en-US" altLang="x-none" sz="2000" b="0" dirty="0">
                <a:latin typeface="Arial" charset="0"/>
              </a:rPr>
              <a:t>Cs137+Co60+Bi207</a:t>
            </a:r>
          </a:p>
          <a:p>
            <a:pPr algn="ctr">
              <a:buClr>
                <a:schemeClr val="accent1"/>
              </a:buClr>
              <a:buSzPct val="70000"/>
              <a:buFont typeface="Wingdings" charset="2"/>
              <a:buNone/>
            </a:pPr>
            <a:endParaRPr lang="ru-RU" altLang="x-none" sz="2000" b="0" dirty="0">
              <a:latin typeface="Arial" charset="0"/>
            </a:endParaRPr>
          </a:p>
          <a:p>
            <a:pPr algn="ctr">
              <a:buClr>
                <a:schemeClr val="accent1"/>
              </a:buClr>
              <a:buSzPct val="70000"/>
              <a:buFont typeface="Wingdings 2" charset="2"/>
              <a:buChar char=""/>
            </a:pPr>
            <a:endParaRPr lang="ru-RU" altLang="x-none" sz="2000" b="0" dirty="0">
              <a:latin typeface="Arial" charset="0"/>
            </a:endParaRPr>
          </a:p>
          <a:p>
            <a:pPr algn="ctr">
              <a:buClr>
                <a:schemeClr val="accent1"/>
              </a:buClr>
              <a:buSzPct val="70000"/>
              <a:buFont typeface="Wingdings" charset="2"/>
              <a:buNone/>
            </a:pPr>
            <a:endParaRPr lang="en-US" altLang="x-none" sz="2000" b="0" dirty="0">
              <a:latin typeface="Arial" charset="0"/>
            </a:endParaRPr>
          </a:p>
          <a:p>
            <a:pPr algn="ctr">
              <a:buClr>
                <a:schemeClr val="accent1"/>
              </a:buClr>
              <a:buSzPct val="70000"/>
              <a:buFont typeface="Wingdings 2" charset="2"/>
              <a:buChar char=""/>
            </a:pPr>
            <a:endParaRPr lang="en-US" altLang="x-none" sz="2000" b="0" dirty="0">
              <a:latin typeface="Arial" charset="0"/>
            </a:endParaRPr>
          </a:p>
          <a:p>
            <a:pPr algn="ctr">
              <a:buClr>
                <a:schemeClr val="accent1"/>
              </a:buClr>
              <a:buSzPct val="70000"/>
              <a:buFont typeface="Wingdings 2" charset="2"/>
              <a:buChar char=""/>
            </a:pPr>
            <a:endParaRPr lang="ru-RU" altLang="x-none" sz="2000" b="0" dirty="0">
              <a:latin typeface="Arial" charset="0"/>
            </a:endParaRPr>
          </a:p>
          <a:p>
            <a:pPr algn="ctr">
              <a:buClr>
                <a:schemeClr val="tx2"/>
              </a:buClr>
              <a:buSzPct val="70000"/>
              <a:buFont typeface="Wingdings 2" charset="2"/>
              <a:buChar char=""/>
            </a:pPr>
            <a:r>
              <a:rPr lang="ru-RU" altLang="x-none" sz="2000" b="0" dirty="0">
                <a:latin typeface="Arial" charset="0"/>
              </a:rPr>
              <a:t>Спектр пиков</a:t>
            </a:r>
          </a:p>
          <a:p>
            <a:pPr algn="ctr">
              <a:buClr>
                <a:schemeClr val="accent1"/>
              </a:buClr>
              <a:buSzPct val="70000"/>
              <a:buFont typeface="Wingdings" charset="2"/>
              <a:buNone/>
            </a:pPr>
            <a:r>
              <a:rPr lang="en-US" altLang="x-none" sz="2000" b="0" dirty="0">
                <a:latin typeface="Arial" charset="0"/>
              </a:rPr>
              <a:t>Cs137+Co60+Bi207</a:t>
            </a:r>
            <a:endParaRPr lang="ru-RU" altLang="x-none" sz="2000" b="0" dirty="0">
              <a:latin typeface="Arial" charset="0"/>
            </a:endParaRPr>
          </a:p>
        </p:txBody>
      </p:sp>
      <p:pic>
        <p:nvPicPr>
          <p:cNvPr id="30731" name="Picture 18" descr="Спектр пиков Co60+Cs137+Bi2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846513"/>
            <a:ext cx="4032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1647D-81AE-B54E-A7E2-01DBEE8CFC3C}" type="slidenum">
              <a:rPr lang="ru-RU" altLang="x-none" smtClean="0"/>
              <a:pPr/>
              <a:t>17</a:t>
            </a:fld>
            <a:endParaRPr lang="ru-RU" altLang="x-none"/>
          </a:p>
        </p:txBody>
      </p:sp>
      <p:pic>
        <p:nvPicPr>
          <p:cNvPr id="3" name="Рисунок 2" descr="IMG_39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" t="11588" r="2672" b="16953"/>
          <a:stretch>
            <a:fillRect/>
          </a:stretch>
        </p:blipFill>
        <p:spPr>
          <a:xfrm>
            <a:off x="884297" y="1118468"/>
            <a:ext cx="7371182" cy="4549087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5475" y="115888"/>
            <a:ext cx="72453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 dirty="0" smtClean="0">
                <a:solidFill>
                  <a:schemeClr val="tx2"/>
                </a:solidFill>
                <a:latin typeface="Arial" charset="0"/>
              </a:rPr>
              <a:t>Спектрометр-дозиметр гамма-излучения СЕГ-3КП </a:t>
            </a:r>
            <a:endParaRPr lang="ru-RU" altLang="x-none" sz="20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24D838E9-2918-944B-A442-F2529EDE9C45}" type="slidenum">
              <a:rPr lang="ru-RU" altLang="x-none">
                <a:solidFill>
                  <a:srgbClr val="001E5B"/>
                </a:solidFill>
              </a:rPr>
              <a:pPr/>
              <a:t>18</a:t>
            </a:fld>
            <a:endParaRPr lang="ru-RU" altLang="x-none">
              <a:solidFill>
                <a:srgbClr val="001E5B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lum bright="-6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00138"/>
            <a:ext cx="4660900" cy="3152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7719588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18"/>
          <p:cNvSpPr>
            <a:spLocks noChangeArrowheads="1"/>
          </p:cNvSpPr>
          <p:nvPr/>
        </p:nvSpPr>
        <p:spPr bwMode="auto">
          <a:xfrm>
            <a:off x="355600" y="266700"/>
            <a:ext cx="75819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КРЕМНИЕВЫЕ ДЕТЕКТОРЫ АЛЬФА-ИЗЛУЧЕНИЯ ПДПА-1К </a:t>
            </a:r>
          </a:p>
        </p:txBody>
      </p:sp>
      <p:sp>
        <p:nvSpPr>
          <p:cNvPr id="32772" name="Rectangle 10"/>
          <p:cNvSpPr>
            <a:spLocks noChangeArrowheads="1"/>
          </p:cNvSpPr>
          <p:nvPr/>
        </p:nvSpPr>
        <p:spPr bwMode="auto">
          <a:xfrm>
            <a:off x="5260975" y="1214438"/>
            <a:ext cx="369411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828675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ОСОБЕННОСТИ:</a:t>
            </a:r>
            <a:endParaRPr lang="ru-RU" altLang="x-none" sz="300">
              <a:solidFill>
                <a:schemeClr val="tx2"/>
              </a:solidFill>
              <a:latin typeface="Arial" charset="0"/>
            </a:endParaRPr>
          </a:p>
          <a:p>
            <a:pPr algn="just" eaLnBrk="1" hangingPunct="1">
              <a:lnSpc>
                <a:spcPct val="110000"/>
              </a:lnSpc>
              <a:buClr>
                <a:srgbClr val="008000"/>
              </a:buClr>
              <a:buSzPct val="80000"/>
              <a:buFont typeface="Wingdings" charset="2"/>
              <a:buChar char="q"/>
            </a:pPr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  Высокое энергетическое разрешение при комнатной температуре.</a:t>
            </a:r>
          </a:p>
          <a:p>
            <a:pPr algn="just" eaLnBrk="1" hangingPunct="1">
              <a:lnSpc>
                <a:spcPct val="110000"/>
              </a:lnSpc>
              <a:buClr>
                <a:srgbClr val="008000"/>
              </a:buClr>
              <a:buSzPct val="80000"/>
              <a:buFont typeface="Wingdings" charset="2"/>
              <a:buChar char="q"/>
            </a:pPr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  Отмываемая чувствительная поверхность.  </a:t>
            </a:r>
          </a:p>
          <a:p>
            <a:pPr algn="just" eaLnBrk="1" hangingPunct="1">
              <a:lnSpc>
                <a:spcPct val="110000"/>
              </a:lnSpc>
              <a:buClr>
                <a:srgbClr val="008000"/>
              </a:buClr>
              <a:buSzPct val="80000"/>
              <a:buFont typeface="Wingdings" charset="2"/>
              <a:buChar char="q"/>
            </a:pPr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  Малая толщина мертвого слоя.</a:t>
            </a:r>
          </a:p>
          <a:p>
            <a:pPr algn="just" eaLnBrk="1" hangingPunct="1">
              <a:lnSpc>
                <a:spcPct val="110000"/>
              </a:lnSpc>
              <a:buClr>
                <a:srgbClr val="008000"/>
              </a:buClr>
              <a:buSzPct val="80000"/>
              <a:buFont typeface="Wingdings" charset="2"/>
              <a:buChar char="q"/>
            </a:pPr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  Работа в вакууме.</a:t>
            </a:r>
          </a:p>
          <a:p>
            <a:pPr algn="just" eaLnBrk="1" hangingPunct="1">
              <a:lnSpc>
                <a:spcPct val="110000"/>
              </a:lnSpc>
              <a:buClr>
                <a:srgbClr val="008000"/>
              </a:buClr>
              <a:buSzPct val="80000"/>
              <a:buFont typeface="Wingdings" charset="2"/>
              <a:buChar char="q"/>
            </a:pPr>
            <a:r>
              <a:rPr lang="ru-RU" altLang="x-none" sz="1600">
                <a:solidFill>
                  <a:schemeClr val="tx2"/>
                </a:solidFill>
                <a:latin typeface="Arial" charset="0"/>
              </a:rPr>
              <a:t>  Капсула со стандартным разъемом СР-50.     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328613" y="4473575"/>
            <a:ext cx="8439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altLang="x-none" sz="1200" dirty="0">
                <a:solidFill>
                  <a:schemeClr val="tx2"/>
                </a:solidFill>
                <a:latin typeface="Arial" charset="0"/>
              </a:rPr>
              <a:t>ПРЕДНАЗНАЧЕНЫ ДЛЯ РАБОТЫ В  СПЕКТРОМЕТРАХ С ЦЕЛЬЮ КАЧЕСТВЕННОГО  И КОЛИЧЕСТВЕННОГО АНАЛИЗА РАЗЛИЧНЫХ ПРОБ, СОДЕРЖАЩИХ АЛЬФА ИЗЛУЧАЮЩИЕ РАДИОНУКЛИДЫ.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FC69D333-5068-FB4A-B392-62419E989E86}" type="slidenum">
              <a:rPr lang="ru-RU" altLang="x-none">
                <a:solidFill>
                  <a:srgbClr val="001E5B"/>
                </a:solidFill>
              </a:rPr>
              <a:pPr/>
              <a:t>19</a:t>
            </a:fld>
            <a:endParaRPr lang="ru-RU" altLang="x-none">
              <a:solidFill>
                <a:srgbClr val="001E5B"/>
              </a:solidFill>
            </a:endParaRPr>
          </a:p>
        </p:txBody>
      </p:sp>
      <p:graphicFrame>
        <p:nvGraphicFramePr>
          <p:cNvPr id="3" name="Group 3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4293585"/>
              </p:ext>
            </p:extLst>
          </p:nvPr>
        </p:nvGraphicFramePr>
        <p:xfrm>
          <a:off x="1447800" y="2101850"/>
          <a:ext cx="6565900" cy="3298827"/>
        </p:xfrm>
        <a:graphic>
          <a:graphicData uri="http://schemas.openxmlformats.org/drawingml/2006/table">
            <a:tbl>
              <a:tblPr/>
              <a:tblGrid>
                <a:gridCol w="2327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56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006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Условное обозначение детектора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Группа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Чувствительная площадь, мм</a:t>
                      </a:r>
                      <a:r>
                        <a:rPr kumimoji="0" lang="ru-RU" altLang="x-none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Энергетическое разрешение, кэВ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3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87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3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7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03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006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ПДПА-1К3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77"/>
          <p:cNvSpPr txBox="1">
            <a:spLocks noChangeArrowheads="1"/>
          </p:cNvSpPr>
          <p:nvPr/>
        </p:nvSpPr>
        <p:spPr>
          <a:xfrm>
            <a:off x="586506" y="436760"/>
            <a:ext cx="7772400" cy="393700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3975" indent="-53975" algn="ctr" eaLnBrk="1" hangingPunct="1">
              <a:defRPr/>
            </a:pP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ОСНОВНЫЕ ХАРАКТЕРИСТИКИ ДЕТЕКТОРОВ ПДПА</a:t>
            </a: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auto">
          <a:xfrm>
            <a:off x="831850" y="1173163"/>
            <a:ext cx="88852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9790" tIns="46800" rIns="90000" bIns="0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x-none" sz="300">
              <a:solidFill>
                <a:srgbClr val="003300"/>
              </a:solidFill>
              <a:latin typeface="Arial" charset="0"/>
            </a:endParaRPr>
          </a:p>
          <a:p>
            <a:pPr eaLnBrk="1" hangingPunct="1">
              <a:buClr>
                <a:srgbClr val="008000"/>
              </a:buClr>
              <a:buSzPct val="80000"/>
              <a:buFont typeface="Wingdings" charset="2"/>
              <a:buNone/>
            </a:pP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Минимальная глубина обеднения, мкм…………………………………100</a:t>
            </a:r>
          </a:p>
          <a:p>
            <a:pPr eaLnBrk="1" hangingPunct="1">
              <a:buClr>
                <a:srgbClr val="008000"/>
              </a:buClr>
              <a:buSzPct val="80000"/>
              <a:buFont typeface="Wingdings" charset="2"/>
              <a:buNone/>
            </a:pP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Гарантированное максимальное энергетическое разрешение для 5.15 Мэв (</a:t>
            </a:r>
            <a:r>
              <a:rPr lang="ru-RU" altLang="x-none" sz="1600" b="0" baseline="30000">
                <a:solidFill>
                  <a:schemeClr val="tx2"/>
                </a:solidFill>
                <a:latin typeface="Arial" charset="0"/>
              </a:rPr>
              <a:t>239</a:t>
            </a: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Pu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):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139BEFDE-66FA-4549-85EC-9BD70D9FB6ED}" type="slidenum">
              <a:rPr lang="ru-RU" altLang="x-none">
                <a:solidFill>
                  <a:srgbClr val="000066"/>
                </a:solidFill>
              </a:rPr>
              <a:pPr/>
              <a:t>2</a:t>
            </a:fld>
            <a:endParaRPr lang="ru-RU" altLang="x-none">
              <a:solidFill>
                <a:srgbClr val="000066"/>
              </a:solidFill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596900" y="268288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ПРИБОРЫ ДЛЯ РЕГИСТРАЦИИ ИОНИЗИРУЮЩИХ ИЗЛУЧЕНИЙ </a:t>
            </a:r>
          </a:p>
        </p:txBody>
      </p:sp>
      <p:sp>
        <p:nvSpPr>
          <p:cNvPr id="21511" name="Line 14"/>
          <p:cNvSpPr>
            <a:spLocks noChangeAspect="1" noChangeShapeType="1"/>
          </p:cNvSpPr>
          <p:nvPr/>
        </p:nvSpPr>
        <p:spPr bwMode="auto">
          <a:xfrm>
            <a:off x="1114888" y="2019518"/>
            <a:ext cx="0" cy="2082582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2294" name="Line 19"/>
          <p:cNvSpPr>
            <a:spLocks noChangeAspect="1" noChangeShapeType="1"/>
          </p:cNvSpPr>
          <p:nvPr/>
        </p:nvSpPr>
        <p:spPr bwMode="auto">
          <a:xfrm>
            <a:off x="3521075" y="2084388"/>
            <a:ext cx="46037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4" name="Line 22"/>
          <p:cNvSpPr>
            <a:spLocks noChangeAspect="1" noChangeShapeType="1"/>
          </p:cNvSpPr>
          <p:nvPr/>
        </p:nvSpPr>
        <p:spPr bwMode="auto">
          <a:xfrm>
            <a:off x="1138238" y="3048000"/>
            <a:ext cx="273050" cy="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21516" name="Line 21"/>
          <p:cNvSpPr>
            <a:spLocks noChangeAspect="1" noChangeShapeType="1"/>
          </p:cNvSpPr>
          <p:nvPr/>
        </p:nvSpPr>
        <p:spPr bwMode="auto">
          <a:xfrm>
            <a:off x="1138238" y="2023400"/>
            <a:ext cx="273050" cy="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29707" name="Text Box 9"/>
          <p:cNvSpPr txBox="1">
            <a:spLocks noChangeAspect="1" noChangeArrowheads="1"/>
          </p:cNvSpPr>
          <p:nvPr/>
        </p:nvSpPr>
        <p:spPr bwMode="auto">
          <a:xfrm>
            <a:off x="1419225" y="1757363"/>
            <a:ext cx="2665413" cy="523875"/>
          </a:xfrm>
          <a:prstGeom prst="rect">
            <a:avLst/>
          </a:prstGeom>
          <a:gradFill rotWithShape="1">
            <a:gsLst>
              <a:gs pos="0">
                <a:srgbClr val="E2F1FF"/>
              </a:gs>
              <a:gs pos="64999">
                <a:srgbClr val="B7DDFF"/>
              </a:gs>
              <a:gs pos="100000">
                <a:srgbClr val="97D0FF"/>
              </a:gs>
            </a:gsLst>
            <a:lin ang="5400000" scaled="1"/>
          </a:gradFill>
          <a:ln w="9525">
            <a:solidFill>
              <a:srgbClr val="4093D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200" b="0">
                <a:solidFill>
                  <a:schemeClr val="tx2"/>
                </a:solidFill>
                <a:latin typeface="Arial" charset="0"/>
              </a:rPr>
              <a:t>Спектрометры и анализаторы ионизирующих излучений</a:t>
            </a:r>
          </a:p>
        </p:txBody>
      </p:sp>
      <p:sp>
        <p:nvSpPr>
          <p:cNvPr id="3" name="Text Box 9"/>
          <p:cNvSpPr txBox="1">
            <a:spLocks noChangeAspect="1" noChangeArrowheads="1"/>
          </p:cNvSpPr>
          <p:nvPr/>
        </p:nvSpPr>
        <p:spPr bwMode="auto">
          <a:xfrm>
            <a:off x="1408113" y="2755900"/>
            <a:ext cx="2665412" cy="625475"/>
          </a:xfrm>
          <a:prstGeom prst="rect">
            <a:avLst/>
          </a:prstGeom>
          <a:gradFill rotWithShape="1">
            <a:gsLst>
              <a:gs pos="0">
                <a:srgbClr val="E2F1FF"/>
              </a:gs>
              <a:gs pos="64999">
                <a:srgbClr val="B7DDFF"/>
              </a:gs>
              <a:gs pos="100000">
                <a:srgbClr val="97D0FF"/>
              </a:gs>
            </a:gsLst>
            <a:lin ang="5400000" scaled="1"/>
          </a:gradFill>
          <a:ln w="9525">
            <a:solidFill>
              <a:srgbClr val="4093D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200" b="0">
                <a:solidFill>
                  <a:schemeClr val="tx2"/>
                </a:solidFill>
                <a:latin typeface="Arial" charset="0"/>
              </a:rPr>
              <a:t>Детекторы и блоки детектирования ионизирующих излучений  (ППД и ПС) </a:t>
            </a:r>
          </a:p>
        </p:txBody>
      </p:sp>
      <p:sp>
        <p:nvSpPr>
          <p:cNvPr id="21523" name="Line 22"/>
          <p:cNvSpPr>
            <a:spLocks noChangeAspect="1" noChangeShapeType="1"/>
          </p:cNvSpPr>
          <p:nvPr/>
        </p:nvSpPr>
        <p:spPr bwMode="auto">
          <a:xfrm>
            <a:off x="1117600" y="4090988"/>
            <a:ext cx="360363" cy="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4" name="Text Box 9"/>
          <p:cNvSpPr txBox="1">
            <a:spLocks noChangeAspect="1" noChangeArrowheads="1"/>
          </p:cNvSpPr>
          <p:nvPr/>
        </p:nvSpPr>
        <p:spPr bwMode="auto">
          <a:xfrm>
            <a:off x="1398588" y="3783013"/>
            <a:ext cx="2665412" cy="655637"/>
          </a:xfrm>
          <a:prstGeom prst="rect">
            <a:avLst/>
          </a:prstGeom>
          <a:gradFill rotWithShape="1">
            <a:gsLst>
              <a:gs pos="0">
                <a:srgbClr val="E2F1FF"/>
              </a:gs>
              <a:gs pos="64999">
                <a:srgbClr val="B7DDFF"/>
              </a:gs>
              <a:gs pos="100000">
                <a:srgbClr val="97D0FF"/>
              </a:gs>
            </a:gsLst>
            <a:lin ang="5400000" scaled="1"/>
          </a:gradFill>
          <a:ln w="9525">
            <a:solidFill>
              <a:srgbClr val="4093D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200" b="0">
                <a:solidFill>
                  <a:schemeClr val="tx2"/>
                </a:solidFill>
                <a:latin typeface="Arial" charset="0"/>
              </a:rPr>
              <a:t>Радиоизотопные приборы технологического контроля и безопасности</a:t>
            </a:r>
          </a:p>
          <a:p>
            <a:pPr eaLnBrk="1" hangingPunct="1"/>
            <a:endParaRPr lang="ru-RU" altLang="x-none" sz="1200" b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12307" name="Рисунок 26" descr="P1010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33" b="16667"/>
          <a:stretch>
            <a:fillRect/>
          </a:stretch>
        </p:blipFill>
        <p:spPr bwMode="auto">
          <a:xfrm>
            <a:off x="923925" y="4683125"/>
            <a:ext cx="3149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Рисунок 28" descr="P1010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067175"/>
            <a:ext cx="29606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Рисунок 25" descr="спектрометр СЭГ_ГЗ_3К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663700"/>
            <a:ext cx="30019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1647D-81AE-B54E-A7E2-01DBEE8CFC3C}" type="slidenum">
              <a:rPr lang="ru-RU" altLang="x-none" smtClean="0"/>
              <a:pPr/>
              <a:t>20</a:t>
            </a:fld>
            <a:endParaRPr lang="ru-RU" altLang="x-none"/>
          </a:p>
        </p:txBody>
      </p:sp>
      <p:pic>
        <p:nvPicPr>
          <p:cNvPr id="1026" name="Picture 2" descr="F:\ДИССЕР_Кандидатская\2017\ППСР-2017\Фото детекторов Пенионжкевича.jpg"/>
          <p:cNvPicPr>
            <a:picLocks noChangeAspect="1" noChangeArrowheads="1"/>
          </p:cNvPicPr>
          <p:nvPr/>
        </p:nvPicPr>
        <p:blipFill>
          <a:blip r:embed="rId2" cstate="print"/>
          <a:srcRect l="17200" r="10822" b="17720"/>
          <a:stretch>
            <a:fillRect/>
          </a:stretch>
        </p:blipFill>
        <p:spPr bwMode="auto">
          <a:xfrm>
            <a:off x="649347" y="1105468"/>
            <a:ext cx="7853208" cy="5049672"/>
          </a:xfrm>
          <a:prstGeom prst="rect">
            <a:avLst/>
          </a:prstGeom>
          <a:noFill/>
        </p:spPr>
      </p:pic>
      <p:sp>
        <p:nvSpPr>
          <p:cNvPr id="4" name="Rectangle 77"/>
          <p:cNvSpPr txBox="1">
            <a:spLocks noChangeArrowheads="1"/>
          </p:cNvSpPr>
          <p:nvPr/>
        </p:nvSpPr>
        <p:spPr>
          <a:xfrm>
            <a:off x="586506" y="436760"/>
            <a:ext cx="7772400" cy="393700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3975" indent="-53975" algn="ctr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КДП-1К Детектор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4-сегментный пролетный</a:t>
            </a:r>
            <a:endParaRPr lang="ru-RU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CE39AA97-F56E-224B-84BE-47B53D57F825}" type="slidenum">
              <a:rPr lang="ru-RU" altLang="x-none">
                <a:solidFill>
                  <a:srgbClr val="001E5B"/>
                </a:solidFill>
              </a:rPr>
              <a:pPr/>
              <a:t>21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742950" y="395288"/>
            <a:ext cx="71850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СПЕКТРОМЕТР ЭНЕРГИЙ АЛЬФА-ИЗЛУЧЕНИЙ СЕА</a:t>
            </a:r>
            <a:r>
              <a:rPr lang="en-US" altLang="x-none" sz="2000">
                <a:solidFill>
                  <a:schemeClr val="tx2"/>
                </a:solidFill>
                <a:latin typeface="Arial" charset="0"/>
              </a:rPr>
              <a:t>-3</a:t>
            </a:r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К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468438" y="44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>
              <a:latin typeface="Arial" charset="0"/>
            </a:endParaRPr>
          </a:p>
        </p:txBody>
      </p:sp>
      <p:pic>
        <p:nvPicPr>
          <p:cNvPr id="10247" name="Picture 7" descr="12080013"/>
          <p:cNvPicPr>
            <a:picLocks noChangeAspect="1" noChangeArrowheads="1"/>
          </p:cNvPicPr>
          <p:nvPr/>
        </p:nvPicPr>
        <p:blipFill>
          <a:blip r:embed="rId4" cstate="print">
            <a:lum bright="-6000" contrast="48000"/>
          </a:blip>
          <a:srcRect/>
          <a:stretch>
            <a:fillRect/>
          </a:stretch>
        </p:blipFill>
        <p:spPr bwMode="auto">
          <a:xfrm>
            <a:off x="863600" y="1598613"/>
            <a:ext cx="4346575" cy="29924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822" name="Rectangle 16"/>
          <p:cNvSpPr>
            <a:spLocks noChangeArrowheads="1"/>
          </p:cNvSpPr>
          <p:nvPr/>
        </p:nvSpPr>
        <p:spPr bwMode="auto">
          <a:xfrm>
            <a:off x="5600700" y="1838325"/>
            <a:ext cx="3362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Предназначен для измерения состава радионуклидов, их относительного содержания или активности радионуклидов по результатам измерения энергетического спектра альфа-частиц, испускаемых анализируемой пробой</a:t>
            </a:r>
          </a:p>
        </p:txBody>
      </p:sp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5465763" y="4440238"/>
            <a:ext cx="33655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eaLnBrk="1" hangingPunct="1">
              <a:buClr>
                <a:srgbClr val="008000"/>
              </a:buClr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Блок регистрации: вакуумная камера, детектор кремниевый типа </a:t>
            </a:r>
            <a:r>
              <a:rPr lang="ru-RU" altLang="x-none" sz="1400">
                <a:solidFill>
                  <a:schemeClr val="tx2"/>
                </a:solidFill>
                <a:latin typeface="Arial" charset="0"/>
              </a:rPr>
              <a:t>ПДПА-1К,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предварительный усилитель</a:t>
            </a:r>
          </a:p>
          <a:p>
            <a:pPr lvl="1" eaLnBrk="1" hangingPunct="1">
              <a:buClr>
                <a:srgbClr val="008000"/>
              </a:buClr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Цифровой процессор импульсных сигналов</a:t>
            </a:r>
          </a:p>
          <a:p>
            <a:pPr lvl="1" eaLnBrk="1" hangingPunct="1">
              <a:buClr>
                <a:srgbClr val="008000"/>
              </a:buClr>
              <a:buFontTx/>
              <a:buChar char="•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Вакуумный насос</a:t>
            </a:r>
            <a:endParaRPr lang="ru-RU" altLang="x-none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4824" name="Rectangle 18"/>
          <p:cNvSpPr>
            <a:spLocks noChangeArrowheads="1"/>
          </p:cNvSpPr>
          <p:nvPr/>
        </p:nvSpPr>
        <p:spPr bwMode="auto">
          <a:xfrm>
            <a:off x="6646863" y="4102100"/>
            <a:ext cx="1003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1400" u="sng" dirty="0">
                <a:solidFill>
                  <a:schemeClr val="tx2"/>
                </a:solidFill>
                <a:latin typeface="Arial" charset="0"/>
              </a:rPr>
              <a:t>СОСТАВ: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393700" y="4875213"/>
            <a:ext cx="52641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Качественный и количественный анализ проб, содержащих альфа-излучающие радионуклиды;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x-none" sz="1400" b="0">
                <a:solidFill>
                  <a:schemeClr val="tx2"/>
                </a:solidFill>
                <a:latin typeface="Verdana" charset="0"/>
              </a:rPr>
              <a:t>Измерение содержания радионуклидов плутония в присутствии фонового излучения радона и продуктов его распада.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A920E52C-E8E8-474F-AD97-D82EF55BFDC5}" type="slidenum">
              <a:rPr lang="ru-RU" altLang="x-none">
                <a:solidFill>
                  <a:srgbClr val="003274"/>
                </a:solidFill>
              </a:rPr>
              <a:pPr/>
              <a:t>22</a:t>
            </a:fld>
            <a:endParaRPr lang="ru-RU" altLang="x-none">
              <a:solidFill>
                <a:srgbClr val="003274"/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96913" y="147638"/>
            <a:ext cx="7186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АНАЛИЗАТОР ЭЛЕМЕНТНОГО СОСТАВА </a:t>
            </a:r>
          </a:p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РЕНТГЕНФЛУОРЕСЦЕНТНЫЙ АЭСР</a:t>
            </a:r>
            <a:r>
              <a:rPr lang="en-US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-1</a:t>
            </a:r>
            <a:endParaRPr lang="ru-RU" altLang="x-none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Picture 4" descr="DSC00638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819150" y="1260475"/>
            <a:ext cx="4038600" cy="301625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4978400" y="1836738"/>
            <a:ext cx="39084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Анализатор предназначен для </a:t>
            </a:r>
            <a:r>
              <a:rPr lang="ru-RU" altLang="x-none" sz="1600" dirty="0">
                <a:solidFill>
                  <a:schemeClr val="tx2"/>
                </a:solidFill>
                <a:latin typeface="Arial" charset="0"/>
              </a:rPr>
              <a:t>определения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dirty="0">
                <a:solidFill>
                  <a:schemeClr val="tx2"/>
                </a:solidFill>
                <a:latin typeface="Arial" charset="0"/>
              </a:rPr>
              <a:t>элементного состава примесей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в кварцевом песке при производстве стекла</a:t>
            </a:r>
            <a:r>
              <a:rPr lang="ru-RU" altLang="x-none" sz="1600" b="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endParaRPr lang="ru-RU" altLang="x-none" dirty="0">
              <a:latin typeface="Arial" charset="0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930275" y="4614863"/>
            <a:ext cx="7854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x-none" sz="1400" u="sng">
                <a:solidFill>
                  <a:schemeClr val="tx2"/>
                </a:solidFill>
                <a:latin typeface="Arial" charset="0"/>
              </a:rPr>
              <a:t>Состав анализатора:</a:t>
            </a:r>
            <a:endParaRPr lang="ru-RU" altLang="x-none" b="0" u="sng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Спектрометр рентгеновского излучения с термоэлектрическим охлаждением;</a:t>
            </a: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Рентгеновский излучатель (трубка  U=15 кВ) с программным управлением </a:t>
            </a: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Устройство автоматического вращения кюветы с пробой при проведении измерений.</a:t>
            </a:r>
          </a:p>
          <a:p>
            <a:pPr eaLnBrk="1" hangingPunct="1">
              <a:lnSpc>
                <a:spcPct val="130000"/>
              </a:lnSpc>
              <a:buFont typeface="Wingdings" charset="2"/>
              <a:buChar char="ü"/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 Промышленный компьютер “Robo”.</a:t>
            </a:r>
            <a:endParaRPr lang="ru-RU" altLang="x-none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11184343-A2D0-2543-AD0E-906121495A0B}" type="slidenum">
              <a:rPr lang="ru-RU" altLang="x-none">
                <a:solidFill>
                  <a:srgbClr val="003274"/>
                </a:solidFill>
              </a:rPr>
              <a:pPr/>
              <a:t>23</a:t>
            </a:fld>
            <a:endParaRPr lang="ru-RU" altLang="x-none">
              <a:solidFill>
                <a:srgbClr val="003274"/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12738" y="147638"/>
            <a:ext cx="7731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</a:rPr>
              <a:t>РАДИОМЕТРИЧЕСКАЯ УСТАНОВКА ДЛЯ КОНТРОЛЯ ЗАГРЯЗНЕННОСТИ СПЕЦОБУВИ АЛЬФА-ИЗЛУЧАЮЩИМИ РАДИОНУКЛИДАМИ</a:t>
            </a:r>
            <a:r>
              <a:rPr lang="en-US" altLang="x-none" sz="2000">
                <a:solidFill>
                  <a:schemeClr val="tx2"/>
                </a:solidFill>
              </a:rPr>
              <a:t> </a:t>
            </a:r>
            <a:r>
              <a:rPr lang="ru-RU" altLang="x-none" sz="2000">
                <a:solidFill>
                  <a:schemeClr val="tx2"/>
                </a:solidFill>
              </a:rPr>
              <a:t>РЗА</a:t>
            </a:r>
            <a:r>
              <a:rPr lang="en-US" altLang="x-none" sz="2000">
                <a:solidFill>
                  <a:schemeClr val="tx2"/>
                </a:solidFill>
              </a:rPr>
              <a:t>-1</a:t>
            </a:r>
            <a:r>
              <a:rPr lang="ru-RU" altLang="x-none" sz="2000">
                <a:solidFill>
                  <a:schemeClr val="tx2"/>
                </a:solidFill>
              </a:rPr>
              <a:t>К</a:t>
            </a:r>
            <a:endParaRPr lang="ru-RU" altLang="x-none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7891" name="Rectangle 20"/>
          <p:cNvSpPr>
            <a:spLocks noChangeArrowheads="1"/>
          </p:cNvSpPr>
          <p:nvPr/>
        </p:nvSpPr>
        <p:spPr bwMode="auto">
          <a:xfrm>
            <a:off x="312738" y="1334768"/>
            <a:ext cx="8574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600" b="0" dirty="0">
                <a:solidFill>
                  <a:srgbClr val="000080"/>
                </a:solidFill>
                <a:latin typeface="Arial" charset="0"/>
              </a:rPr>
              <a:t>П</a:t>
            </a:r>
            <a:r>
              <a:rPr lang="ru-RU" altLang="x-none" sz="1600" b="0" dirty="0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редназначена для измерения степени загрязненности поверхности </a:t>
            </a:r>
            <a:r>
              <a:rPr lang="ru-RU" altLang="x-none" sz="1600" b="0" dirty="0" err="1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спецобуви</a:t>
            </a:r>
            <a:r>
              <a:rPr lang="ru-RU" altLang="x-none" sz="1600" b="0" dirty="0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 альфа-излучающими радионуклидами в соответствии с нормами </a:t>
            </a:r>
            <a:r>
              <a:rPr lang="ru-RU" altLang="x-none" sz="1600" b="0" dirty="0" err="1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радиоционной</a:t>
            </a:r>
            <a:r>
              <a:rPr lang="ru-RU" altLang="x-none" sz="1600" b="0" dirty="0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ru-RU" altLang="x-none" sz="1600" b="0" dirty="0" smtClean="0">
                <a:solidFill>
                  <a:srgbClr val="000080"/>
                </a:solidFill>
                <a:latin typeface="Arial" charset="0"/>
                <a:ea typeface="Times New Roman" charset="0"/>
                <a:cs typeface="Times New Roman" charset="0"/>
              </a:rPr>
              <a:t>безопасности</a:t>
            </a:r>
            <a:endParaRPr lang="ru-RU" altLang="x-none" sz="1600" b="0" dirty="0">
              <a:latin typeface="Arial" charset="0"/>
            </a:endParaRPr>
          </a:p>
        </p:txBody>
      </p:sp>
      <p:pic>
        <p:nvPicPr>
          <p:cNvPr id="37892" name="Рисунок 2" descr="РЗА-1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960" y="1919543"/>
            <a:ext cx="5399087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21"/>
          <p:cNvSpPr>
            <a:spLocks noChangeArrowheads="1"/>
          </p:cNvSpPr>
          <p:nvPr/>
        </p:nvSpPr>
        <p:spPr bwMode="auto">
          <a:xfrm>
            <a:off x="2225960" y="5200869"/>
            <a:ext cx="5063051" cy="9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СОСТАВ:</a:t>
            </a:r>
          </a:p>
          <a:p>
            <a:pPr eaLnBrk="1" hangingPunct="1"/>
            <a:endParaRPr lang="ru-RU" altLang="x-none" sz="5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А -  Блок детектирования альфа-излучения </a:t>
            </a: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БД3А-1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В -  Блок регистрации и обработки информации</a:t>
            </a: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БОИ-3К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B20BE6FB-C432-704D-A72E-56D5E72E26EB}" type="slidenum">
              <a:rPr lang="ru-RU" altLang="x-none">
                <a:solidFill>
                  <a:srgbClr val="003274"/>
                </a:solidFill>
              </a:rPr>
              <a:pPr/>
              <a:t>24</a:t>
            </a:fld>
            <a:endParaRPr lang="ru-RU" altLang="x-none">
              <a:solidFill>
                <a:srgbClr val="003274"/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685925" y="303213"/>
            <a:ext cx="64103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АЛЬФА-РАДИОМЕТР НОСИМЫЙ</a:t>
            </a:r>
            <a:r>
              <a:rPr lang="en-US" altLang="x-none" sz="200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Р3А-2К</a:t>
            </a:r>
          </a:p>
        </p:txBody>
      </p:sp>
      <p:pic>
        <p:nvPicPr>
          <p:cNvPr id="38915" name="Picture 4" descr="РЗА-1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412875"/>
            <a:ext cx="26955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18"/>
          <p:cNvSpPr>
            <a:spLocks noChangeArrowheads="1"/>
          </p:cNvSpPr>
          <p:nvPr/>
        </p:nvSpPr>
        <p:spPr bwMode="auto">
          <a:xfrm>
            <a:off x="755650" y="1653600"/>
            <a:ext cx="45593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400" b="0" dirty="0">
                <a:solidFill>
                  <a:srgbClr val="000080"/>
                </a:solidFill>
                <a:latin typeface="+mn-lt"/>
              </a:rPr>
              <a:t>П</a:t>
            </a:r>
            <a:r>
              <a:rPr lang="ru-RU" altLang="x-none" sz="1400" b="0" dirty="0">
                <a:solidFill>
                  <a:srgbClr val="000080"/>
                </a:solidFill>
                <a:latin typeface="+mn-lt"/>
                <a:ea typeface="Times New Roman" charset="0"/>
                <a:cs typeface="Times New Roman" charset="0"/>
              </a:rPr>
              <a:t>редназначен для определения степени </a:t>
            </a:r>
            <a:r>
              <a:rPr lang="ru-RU" altLang="x-none" sz="1400" b="0" u="sng" dirty="0">
                <a:solidFill>
                  <a:srgbClr val="000080"/>
                </a:solidFill>
                <a:latin typeface="+mn-lt"/>
                <a:ea typeface="Times New Roman" charset="0"/>
                <a:cs typeface="Times New Roman" charset="0"/>
              </a:rPr>
              <a:t>загрязненности поверхности оборудования и рабочих мест </a:t>
            </a:r>
            <a:r>
              <a:rPr lang="ru-RU" altLang="x-none" sz="1400" b="0" dirty="0">
                <a:solidFill>
                  <a:srgbClr val="000080"/>
                </a:solidFill>
                <a:latin typeface="+mn-lt"/>
                <a:ea typeface="Times New Roman" charset="0"/>
                <a:cs typeface="Times New Roman" charset="0"/>
              </a:rPr>
              <a:t>альфа-излучающими радионуклидами в соответствии с нормами радиационной </a:t>
            </a:r>
            <a:r>
              <a:rPr lang="ru-RU" altLang="x-none" sz="1400" b="0" dirty="0" smtClean="0">
                <a:solidFill>
                  <a:srgbClr val="000080"/>
                </a:solidFill>
                <a:latin typeface="+mn-lt"/>
                <a:ea typeface="Times New Roman" charset="0"/>
                <a:cs typeface="Times New Roman" charset="0"/>
              </a:rPr>
              <a:t>безопасности.</a:t>
            </a:r>
            <a:r>
              <a:rPr lang="ru-RU" altLang="x-none" sz="1400" dirty="0" smtClean="0">
                <a:solidFill>
                  <a:srgbClr val="000080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endParaRPr lang="ru-RU" altLang="x-none" sz="14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755650" y="2899495"/>
            <a:ext cx="401002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1200" dirty="0">
                <a:solidFill>
                  <a:schemeClr val="tx2"/>
                </a:solidFill>
                <a:latin typeface="Arial" charset="0"/>
              </a:rPr>
              <a:t>КОМПЛЕКТ ПОСТАВКИ:</a:t>
            </a:r>
          </a:p>
          <a:p>
            <a:pPr eaLnBrk="1" hangingPunct="1"/>
            <a:endParaRPr lang="ru-RU" altLang="x-none" sz="5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Радиометр РЗА-2К </a:t>
            </a:r>
          </a:p>
          <a:p>
            <a:pPr eaLnBrk="1" hangingPunct="1">
              <a:buFontTx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Адаптер сетевой с зарядным устройством </a:t>
            </a:r>
          </a:p>
          <a:p>
            <a:pPr eaLnBrk="1" hangingPunct="1">
              <a:buFontTx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Руководство по эксплуатации</a:t>
            </a: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</a:t>
            </a:r>
            <a:endParaRPr lang="en-US" altLang="x-none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755650" y="3927475"/>
            <a:ext cx="5191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x-none" sz="1200" dirty="0">
                <a:solidFill>
                  <a:schemeClr val="tx2"/>
                </a:solidFill>
                <a:latin typeface="Arial" charset="0"/>
              </a:rPr>
              <a:t>ОСОБЕННОСТИ:</a:t>
            </a:r>
          </a:p>
          <a:p>
            <a:pPr eaLnBrk="1" hangingPunct="1">
              <a:lnSpc>
                <a:spcPct val="110000"/>
              </a:lnSpc>
            </a:pPr>
            <a:endParaRPr lang="ru-RU" altLang="x-none" sz="5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Кремниевый </a:t>
            </a:r>
            <a:r>
              <a:rPr lang="ru-RU" altLang="x-none" sz="1200" b="0" dirty="0" err="1">
                <a:solidFill>
                  <a:schemeClr val="tx2"/>
                </a:solidFill>
                <a:latin typeface="Arial" charset="0"/>
              </a:rPr>
              <a:t>ионноимплантированный</a:t>
            </a: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200" b="0" dirty="0" err="1">
                <a:solidFill>
                  <a:schemeClr val="tx2"/>
                </a:solidFill>
                <a:latin typeface="Arial" charset="0"/>
              </a:rPr>
              <a:t>светозащищенный</a:t>
            </a: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детектор   альфа-излучения типа ПДПА-1К  площадью 19 см</a:t>
            </a:r>
            <a:r>
              <a:rPr lang="ru-RU" altLang="x-none" sz="1200" b="0" baseline="30000" dirty="0">
                <a:solidFill>
                  <a:schemeClr val="tx2"/>
                </a:solidFill>
                <a:latin typeface="Arial" charset="0"/>
              </a:rPr>
              <a:t>2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Высокая эффективность во всем диапазоне энергий альфа-частиц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Большой динамический диапазон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Высокая устойчивость к гамма-излучению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Простота управления и эксплуатации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Возможность измерений в труднодоступных местах благодаря малым габаритам </a:t>
            </a:r>
          </a:p>
          <a:p>
            <a:pPr eaLnBrk="1" hangingPunct="1">
              <a:lnSpc>
                <a:spcPct val="130000"/>
              </a:lnSpc>
              <a:buClr>
                <a:srgbClr val="000099"/>
              </a:buClr>
              <a:buFont typeface="Wingdings" charset="2"/>
              <a:buChar char="ü"/>
            </a:pP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Защитная </a:t>
            </a:r>
            <a:r>
              <a:rPr lang="ru-RU" altLang="x-none" sz="1200" b="0" dirty="0" err="1">
                <a:solidFill>
                  <a:schemeClr val="tx2"/>
                </a:solidFill>
                <a:latin typeface="Arial" charset="0"/>
              </a:rPr>
              <a:t>полиэтилентерефталатная</a:t>
            </a:r>
            <a:r>
              <a:rPr lang="ru-RU" altLang="x-none" sz="1200" b="0" dirty="0">
                <a:solidFill>
                  <a:schemeClr val="tx2"/>
                </a:solidFill>
                <a:latin typeface="Arial" charset="0"/>
              </a:rPr>
              <a:t> пленка толщиной 2,5 мкм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D6426-5ADE-0E49-A18E-EED68638A855}" type="slidenum">
              <a:rPr lang="ru-RU" altLang="x-none" smtClean="0"/>
              <a:pPr/>
              <a:t>25</a:t>
            </a:fld>
            <a:endParaRPr lang="ru-RU" altLang="x-none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162969" y="196389"/>
            <a:ext cx="6410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2000" dirty="0">
                <a:solidFill>
                  <a:schemeClr val="tx2"/>
                </a:solidFill>
                <a:latin typeface="Arial" charset="0"/>
              </a:rPr>
              <a:t>СЦИНТИЛЛЯЦИОННЫЕ ДЕТЕКТОРЫ </a:t>
            </a:r>
          </a:p>
        </p:txBody>
      </p:sp>
      <p:pic>
        <p:nvPicPr>
          <p:cNvPr id="4" name="Рисунок 5" descr="0906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50" y="1511300"/>
            <a:ext cx="3375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msotw9_temp0"/>
          <p:cNvPicPr>
            <a:picLocks noChangeAspect="1" noChangeArrowheads="1"/>
          </p:cNvPicPr>
          <p:nvPr/>
        </p:nvPicPr>
        <p:blipFill>
          <a:blip r:embed="rId3" cstate="print">
            <a:lum bright="-6000" contras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584450"/>
            <a:ext cx="3536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СПС 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225" y="3681413"/>
            <a:ext cx="2882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279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D6426-5ADE-0E49-A18E-EED68638A855}" type="slidenum">
              <a:rPr lang="ru-RU" altLang="x-none" smtClean="0"/>
              <a:pPr/>
              <a:t>26</a:t>
            </a:fld>
            <a:endParaRPr lang="ru-RU" altLang="x-none"/>
          </a:p>
        </p:txBody>
      </p:sp>
      <p:sp>
        <p:nvSpPr>
          <p:cNvPr id="3" name="Прямоугольник 2"/>
          <p:cNvSpPr/>
          <p:nvPr/>
        </p:nvSpPr>
        <p:spPr>
          <a:xfrm>
            <a:off x="2138020" y="301706"/>
            <a:ext cx="5659438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2000" dirty="0">
                <a:solidFill>
                  <a:schemeClr val="tx2"/>
                </a:solidFill>
                <a:latin typeface="Arial" charset="0"/>
              </a:rPr>
              <a:t>СЦИНТИЛЛЯЦИОННЫЕ ДЕТЕКТОРЫ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7557" y="1383898"/>
            <a:ext cx="7805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x-none" sz="1600" b="0" dirty="0">
                <a:solidFill>
                  <a:schemeClr val="tx2"/>
                </a:solidFill>
                <a:latin typeface="Verdana" charset="0"/>
              </a:rPr>
              <a:t>Разработан  и производится быстродействующий пластмассовый сцинтиллятор ПС-Б2 для регистрации быстропротекающих процессов с временем высвечивания менее 0,8 </a:t>
            </a:r>
            <a:r>
              <a:rPr lang="ru-RU" altLang="x-none" sz="1600" b="0" dirty="0" err="1">
                <a:solidFill>
                  <a:schemeClr val="tx2"/>
                </a:solidFill>
                <a:latin typeface="Verdana" charset="0"/>
              </a:rPr>
              <a:t>нс</a:t>
            </a:r>
            <a:r>
              <a:rPr lang="ru-RU" altLang="x-none" sz="1600" b="0" dirty="0">
                <a:solidFill>
                  <a:schemeClr val="tx2"/>
                </a:solidFill>
                <a:latin typeface="Verdana" charset="0"/>
              </a:rPr>
              <a:t>.</a:t>
            </a:r>
          </a:p>
        </p:txBody>
      </p:sp>
      <p:pic>
        <p:nvPicPr>
          <p:cNvPr id="5" name="Picture 2" descr="СПС_0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1475713" y="2387160"/>
            <a:ext cx="6589712" cy="35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087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D6426-5ADE-0E49-A18E-EED68638A855}" type="slidenum">
              <a:rPr lang="ru-RU" altLang="x-none" smtClean="0"/>
              <a:pPr/>
              <a:t>27</a:t>
            </a:fld>
            <a:endParaRPr lang="ru-RU" altLang="x-none"/>
          </a:p>
        </p:txBody>
      </p:sp>
      <p:sp>
        <p:nvSpPr>
          <p:cNvPr id="3" name="Прямоугольник 2"/>
          <p:cNvSpPr/>
          <p:nvPr/>
        </p:nvSpPr>
        <p:spPr>
          <a:xfrm>
            <a:off x="622300" y="419100"/>
            <a:ext cx="7445375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СЦИНТИЛЛЯЦИОННЫЕ ДЕТЕКТОРЫ. </a:t>
            </a:r>
            <a:r>
              <a:rPr lang="ru-RU" altLang="x-none" sz="2000" dirty="0">
                <a:solidFill>
                  <a:schemeClr val="tx2"/>
                </a:solidFill>
                <a:latin typeface="Arial" charset="0"/>
              </a:rPr>
              <a:t>КЛАССИФИКАЦИЯ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397000"/>
          <a:ext cx="6096000" cy="4329748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Обозначение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658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Назначение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658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Τ</a:t>
                      </a:r>
                      <a:r>
                        <a:rPr kumimoji="0" lang="ru-RU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нс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6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ПС-Н1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Регистрация быстрых нейтронов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72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ПС-Б2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Регистрация быстрых нейтронов и фотонного излучения с высоким временным разрешением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ПС-Б3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Тоже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ПС-Б4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Тоже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Регистрация фотонного излучения за счёт фотоэффекта на атомах олова (до 17% по массе)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СПС-С10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Регистрация фотонного излучения за счёт фотоэффекта на атомах свинца (до 10% по массе)</a:t>
                      </a:r>
                      <a:endParaRPr kumimoji="0" lang="ru-RU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1,70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ПС-У14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Регистрация фотонного излучения с применением схемы автоматического регулирования чувствительности</a:t>
                      </a:r>
                      <a:endParaRPr kumimoji="0" lang="ru-RU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235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IMG_2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75" y="1183187"/>
            <a:ext cx="4405056" cy="2462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234950" y="4265613"/>
            <a:ext cx="434498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b="0" dirty="0">
                <a:solidFill>
                  <a:schemeClr val="tx2"/>
                </a:solidFill>
              </a:rPr>
              <a:t>Блоки детектирования БДГС предназначены для использования в системах</a:t>
            </a:r>
            <a:r>
              <a:rPr lang="en-US" altLang="x-none" b="0" dirty="0">
                <a:solidFill>
                  <a:schemeClr val="tx2"/>
                </a:solidFill>
              </a:rPr>
              <a:t> </a:t>
            </a:r>
            <a:r>
              <a:rPr lang="ru-RU" altLang="x-none" b="0" dirty="0">
                <a:solidFill>
                  <a:schemeClr val="tx2"/>
                </a:solidFill>
              </a:rPr>
              <a:t>контроля</a:t>
            </a:r>
            <a:r>
              <a:rPr lang="en-US" altLang="x-none" b="0" dirty="0">
                <a:solidFill>
                  <a:schemeClr val="tx2"/>
                </a:solidFill>
              </a:rPr>
              <a:t> </a:t>
            </a:r>
            <a:r>
              <a:rPr lang="ru-RU" altLang="x-none" b="0" dirty="0">
                <a:solidFill>
                  <a:schemeClr val="tx2"/>
                </a:solidFill>
              </a:rPr>
              <a:t>за нераспространением радиоактивных веществ и ядерных материалов, в системах радиационного контроля, в составе дозиметрической аппаратуры.</a:t>
            </a:r>
            <a:r>
              <a:rPr lang="ru-RU" altLang="x-none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011" name="Номер слайда 10"/>
          <p:cNvSpPr txBox="1">
            <a:spLocks noGrp="1"/>
          </p:cNvSpPr>
          <p:nvPr/>
        </p:nvSpPr>
        <p:spPr bwMode="auto">
          <a:xfrm>
            <a:off x="6432550" y="5467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CD44FCC-65E5-F342-BF60-BFD03C03D8CB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28</a:t>
            </a:fld>
            <a:endParaRPr lang="ru-RU" altLang="x-none" sz="1600">
              <a:solidFill>
                <a:srgbClr val="001E5B"/>
              </a:solidFill>
            </a:endParaRPr>
          </a:p>
        </p:txBody>
      </p:sp>
      <p:sp>
        <p:nvSpPr>
          <p:cNvPr id="43012" name="Номер слайда 10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943EC44C-4FEC-AB48-BB95-B482F2B3552E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28</a:t>
            </a:fld>
            <a:endParaRPr lang="ru-RU" altLang="x-none" sz="1600">
              <a:solidFill>
                <a:srgbClr val="001E5B"/>
              </a:solidFill>
            </a:endParaRPr>
          </a:p>
        </p:txBody>
      </p:sp>
      <p:sp>
        <p:nvSpPr>
          <p:cNvPr id="43013" name="Заголовок 7"/>
          <p:cNvSpPr>
            <a:spLocks noGrp="1"/>
          </p:cNvSpPr>
          <p:nvPr>
            <p:ph type="title"/>
          </p:nvPr>
        </p:nvSpPr>
        <p:spPr>
          <a:xfrm>
            <a:off x="234950" y="0"/>
            <a:ext cx="8686800" cy="655638"/>
          </a:xfrm>
        </p:spPr>
        <p:txBody>
          <a:bodyPr/>
          <a:lstStyle/>
          <a:p>
            <a:pPr algn="ctr"/>
            <a:r>
              <a:rPr lang="ru-RU" altLang="x-none" sz="2400"/>
              <a:t/>
            </a:r>
            <a:br>
              <a:rPr lang="ru-RU" altLang="x-none" sz="2400"/>
            </a:br>
            <a:r>
              <a:rPr lang="ru-RU" altLang="x-none" sz="2400"/>
              <a:t> </a:t>
            </a:r>
            <a:r>
              <a:rPr lang="ru-RU" altLang="x-none"/>
              <a:t>БЛОКИ ДЕТЕКТИРОВАНИЯ ГАММА-ИЗЛУЧЕНИЯ СЦИНТИЛЛЯЦИОНЫЕ ТИПА БДГС</a:t>
            </a:r>
          </a:p>
        </p:txBody>
      </p:sp>
      <p:pic>
        <p:nvPicPr>
          <p:cNvPr id="43014" name="Picture 9" descr="K:\Рабочие файлы и папки\Документы\Всё навалом\ПРЕЗЕНТАЦИИ БУКЛЕТЫ ИФТП\презентация материалы 2010\P101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65" b="22064"/>
          <a:stretch>
            <a:fillRect/>
          </a:stretch>
        </p:blipFill>
        <p:spPr bwMode="auto">
          <a:xfrm>
            <a:off x="4541838" y="4421188"/>
            <a:ext cx="43275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Рисунок 8" descr="БДГС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041400"/>
            <a:ext cx="19446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92597"/>
            <a:ext cx="8374284" cy="5461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x-none" sz="1800"/>
              <a:t/>
            </a:r>
            <a:br>
              <a:rPr lang="ru-RU" altLang="x-none" sz="1800"/>
            </a:br>
            <a:r>
              <a:rPr lang="ru-RU" altLang="x-none" sz="4300"/>
              <a:t> </a:t>
            </a:r>
            <a:r>
              <a:rPr lang="ru-RU" altLang="x-none"/>
              <a:t>ТЕХНИЧЕСКИЕ ХАРАКТЕРИСТИКИ СЦИНТИЛЛЯЦИОННЫХ БЛОКОВ ДЕТЕКТИРОВАНИЯ</a:t>
            </a:r>
          </a:p>
        </p:txBody>
      </p:sp>
      <p:graphicFrame>
        <p:nvGraphicFramePr>
          <p:cNvPr id="187395" name="Group 3"/>
          <p:cNvGraphicFramePr>
            <a:graphicFrameLocks noGrp="1"/>
          </p:cNvGraphicFramePr>
          <p:nvPr>
            <p:ph idx="4294967295"/>
          </p:nvPr>
        </p:nvGraphicFramePr>
        <p:xfrm>
          <a:off x="862013" y="1292225"/>
          <a:ext cx="7669212" cy="4977448"/>
        </p:xfrm>
        <a:graphic>
          <a:graphicData uri="http://schemas.openxmlformats.org/drawingml/2006/table">
            <a:tbl>
              <a:tblPr/>
              <a:tblGrid>
                <a:gridCol w="2760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9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24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0675">
                <a:tc rowSpan="2"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Параметры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Тип блока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БДГС-61.280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БДГС-500.200.40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БДГС-770.180.70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638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Габаритные размеры БДГС не более, мм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65×500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740×234×100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1000×229×89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500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Габаритные размеры ПС, мм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290×Ø60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500×200×40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770×180×70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Масса, кг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1,2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10,0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638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Рабочий диапазон энергий гамма излучения, кэВ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50-1500 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50-1500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50-1500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4325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Собственный фон БДГС, имп/с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1200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0550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Чувствительность детектора к излучению 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Am</a:t>
                      </a: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‑241*, не менее (имп/с)/мкЗв/ч)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2138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Чувствительность детектора к излучению Cs-137, не менее (имп/с)/мкЗв/ч)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9,0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0550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Чувствительность детектора к излучению 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</a:t>
                      </a: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-60*, не менее (имп/с)/мкЗв/ч)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3,3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35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,0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altLang="x-none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2138"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Рабочий диапазон мощностей эквивалентных доз*, мкЗв/ч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0,06-10,0 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0,06-5,0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92100" indent="-292100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292100" marR="0" lvl="0" indent="-2921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0,06-5,0</a:t>
                      </a:r>
                      <a:endParaRPr kumimoji="0" lang="ru-RU" altLang="x-none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5117" name="Номер слайда 10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1D353EF-5BFB-0840-BF44-CB28713D23AC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29</a:t>
            </a:fld>
            <a:endParaRPr lang="ru-RU" altLang="x-none" sz="1600">
              <a:solidFill>
                <a:srgbClr val="001E5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207963" y="306388"/>
            <a:ext cx="7634287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x-none" sz="2000">
                <a:solidFill>
                  <a:schemeClr val="tx2"/>
                </a:solidFill>
              </a:rPr>
              <a:t>СПЕКТРОМЕТРЫ И АНАЛИЗАТОРЫ СОСТАВА ВЕЩЕСТВА</a:t>
            </a:r>
          </a:p>
        </p:txBody>
      </p:sp>
      <p:pic>
        <p:nvPicPr>
          <p:cNvPr id="13314" name="Picture 22" descr="P1010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7" r="15198" b="42961"/>
          <a:stretch>
            <a:fillRect/>
          </a:stretch>
        </p:blipFill>
        <p:spPr bwMode="auto">
          <a:xfrm>
            <a:off x="207963" y="1071563"/>
            <a:ext cx="35544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7" descr="P101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2" t="12320" r="10721" b="9015"/>
          <a:stretch>
            <a:fillRect/>
          </a:stretch>
        </p:blipFill>
        <p:spPr bwMode="auto">
          <a:xfrm>
            <a:off x="207963" y="3411538"/>
            <a:ext cx="35544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05" name="Picture 44" descr="DSC00638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538" y="3411538"/>
            <a:ext cx="3656012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0161" dir="20493903" algn="ctr" rotWithShape="0">
              <a:srgbClr val="000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IMG_05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7538" y="1071096"/>
            <a:ext cx="3052416" cy="20884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31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A96CE497-0E54-654E-AAC2-148ACC22404A}" type="slidenum">
              <a:rPr lang="ru-RU" altLang="x-none">
                <a:solidFill>
                  <a:srgbClr val="000066"/>
                </a:solidFill>
              </a:rPr>
              <a:pPr/>
              <a:t>3</a:t>
            </a:fld>
            <a:endParaRPr lang="ru-RU" altLang="x-none">
              <a:solidFill>
                <a:srgbClr val="00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x-none" dirty="0" smtClean="0"/>
              <a:t>БДЕР-ТК-15К (</a:t>
            </a:r>
            <a:r>
              <a:rPr lang="en-US" altLang="x-none" dirty="0" smtClean="0"/>
              <a:t>CDTE P-I-N</a:t>
            </a:r>
            <a:r>
              <a:rPr lang="ru-RU" altLang="x-none" dirty="0" smtClean="0"/>
              <a:t>)</a:t>
            </a:r>
            <a:endParaRPr lang="ru-RU" altLang="x-none" dirty="0"/>
          </a:p>
        </p:txBody>
      </p:sp>
      <p:sp>
        <p:nvSpPr>
          <p:cNvPr id="4710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13CDC54F-D5E6-E441-A6AE-5653D2BEDAC8}" type="slidenum">
              <a:rPr lang="ru-RU" altLang="x-none">
                <a:solidFill>
                  <a:srgbClr val="001E5B"/>
                </a:solidFill>
              </a:rPr>
              <a:pPr/>
              <a:t>30</a:t>
            </a:fld>
            <a:endParaRPr lang="ru-RU" altLang="x-none">
              <a:solidFill>
                <a:srgbClr val="001E5B"/>
              </a:solidFill>
            </a:endParaRPr>
          </a:p>
        </p:txBody>
      </p:sp>
      <p:pic>
        <p:nvPicPr>
          <p:cNvPr id="47107" name="Рисунок 3" descr="ро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43" t="19115" r="18948" b="22334"/>
          <a:stretch>
            <a:fillRect/>
          </a:stretch>
        </p:blipFill>
        <p:spPr bwMode="auto">
          <a:xfrm>
            <a:off x="579438" y="1601788"/>
            <a:ext cx="226695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Рисунок 5" descr="р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80" t="14297" r="32330" b="24483"/>
          <a:stretch>
            <a:fillRect/>
          </a:stretch>
        </p:blipFill>
        <p:spPr bwMode="auto">
          <a:xfrm>
            <a:off x="2933700" y="1584325"/>
            <a:ext cx="11207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70" t="27280" r="20259" b="29962"/>
          <a:stretch>
            <a:fillRect/>
          </a:stretch>
        </p:blipFill>
        <p:spPr bwMode="auto">
          <a:xfrm>
            <a:off x="4146550" y="1544638"/>
            <a:ext cx="44386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67" t="27592" r="21771" b="30370"/>
          <a:stretch>
            <a:fillRect/>
          </a:stretch>
        </p:blipFill>
        <p:spPr bwMode="auto">
          <a:xfrm>
            <a:off x="4152900" y="4060825"/>
            <a:ext cx="44100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45" t="24216" r="23016" b="39157"/>
          <a:stretch>
            <a:fillRect/>
          </a:stretch>
        </p:blipFill>
        <p:spPr bwMode="auto">
          <a:xfrm>
            <a:off x="409575" y="3216275"/>
            <a:ext cx="3657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85261" y="1105091"/>
          <a:ext cx="7339012" cy="5485534"/>
        </p:xfrm>
        <a:graphic>
          <a:graphicData uri="http://schemas.openxmlformats.org/drawingml/2006/table">
            <a:tbl>
              <a:tblPr/>
              <a:tblGrid>
                <a:gridCol w="2800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7127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Наименование </a:t>
                      </a: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параметра</a:t>
                      </a:r>
                      <a:endParaRPr kumimoji="0" lang="ru-RU" altLang="x-none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Ед.изм.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Требования ТЗ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Результаты экспериментальных исследований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7127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Диапазон регистрации энергий  гамма-излучения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к</a:t>
                      </a: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эВ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5,0-662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5,0-662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511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Энергетическое разрешение по энергии 5,9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эВ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-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587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511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Энергетическое разрешение по энергии 59,6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эВ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1100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0,800</a:t>
                      </a:r>
                      <a:endParaRPr kumimoji="0" lang="ru-RU" altLang="x-none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511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Энергетическое разрешение по энергии 122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эВ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1700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1071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5874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Габаритные размеры детектора, не более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мм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5х5х1,5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5,0х5,0х1,5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9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Габаритные размеры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мм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-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08х35х22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07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Масса </a:t>
                      </a: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БДЕР-Т-15К, не более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г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-</a:t>
                      </a:r>
                      <a:endParaRPr kumimoji="0" lang="ru-RU" altLang="x-none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OST type B" charset="0"/>
                          <a:ea typeface="Arial" charset="0"/>
                          <a:cs typeface="Arial" charset="0"/>
                        </a:rPr>
                        <a:t>150</a:t>
                      </a:r>
                      <a:endParaRPr kumimoji="0" lang="ru-RU" altLang="x-none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ST type B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8176" name="Заголовок 1"/>
          <p:cNvSpPr>
            <a:spLocks noGrp="1"/>
          </p:cNvSpPr>
          <p:nvPr>
            <p:ph type="title"/>
          </p:nvPr>
        </p:nvSpPr>
        <p:spPr>
          <a:xfrm>
            <a:off x="1236140" y="163252"/>
            <a:ext cx="6623070" cy="842963"/>
          </a:xfrm>
        </p:spPr>
        <p:txBody>
          <a:bodyPr/>
          <a:lstStyle/>
          <a:p>
            <a:r>
              <a:rPr lang="ru-RU" altLang="x-none"/>
              <a:t>ТЕХНИЧЕСКИЕ ХАРАКТЕРИСТИКИ БДЕР-ТК-15К</a:t>
            </a:r>
          </a:p>
        </p:txBody>
      </p:sp>
      <p:sp>
        <p:nvSpPr>
          <p:cNvPr id="4817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AFB83352-5A8D-6E48-B125-96B6E1626312}" type="slidenum">
              <a:rPr lang="ru-RU" altLang="x-none">
                <a:solidFill>
                  <a:srgbClr val="001E5B"/>
                </a:solidFill>
              </a:rPr>
              <a:pPr/>
              <a:t>31</a:t>
            </a:fld>
            <a:endParaRPr lang="ru-RU" altLang="x-none">
              <a:solidFill>
                <a:srgbClr val="001E5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x-none" dirty="0"/>
              <a:t>СПЕКТР </a:t>
            </a:r>
            <a:r>
              <a:rPr lang="en-US" altLang="x-none" dirty="0"/>
              <a:t>EU-152 </a:t>
            </a:r>
            <a:r>
              <a:rPr lang="ru-RU" altLang="x-none" dirty="0"/>
              <a:t>(</a:t>
            </a:r>
            <a:r>
              <a:rPr lang="en-US" altLang="x-none" dirty="0"/>
              <a:t>P-I-N </a:t>
            </a:r>
            <a:r>
              <a:rPr lang="ru-RU" altLang="x-none" dirty="0"/>
              <a:t>С</a:t>
            </a:r>
            <a:r>
              <a:rPr lang="en-US" altLang="x-none" dirty="0"/>
              <a:t>DTE</a:t>
            </a:r>
            <a:r>
              <a:rPr lang="ru-RU" altLang="x-none" dirty="0"/>
              <a:t>)</a:t>
            </a:r>
          </a:p>
        </p:txBody>
      </p:sp>
      <p:sp>
        <p:nvSpPr>
          <p:cNvPr id="4915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88873D9C-2CCE-354A-83AF-774F4CE677AE}" type="slidenum">
              <a:rPr lang="ru-RU" altLang="x-none">
                <a:solidFill>
                  <a:srgbClr val="001E5B"/>
                </a:solidFill>
              </a:rPr>
              <a:pPr/>
              <a:t>32</a:t>
            </a:fld>
            <a:endParaRPr lang="ru-RU" altLang="x-none">
              <a:solidFill>
                <a:srgbClr val="001E5B"/>
              </a:solidFill>
            </a:endParaRPr>
          </a:p>
        </p:txBody>
      </p:sp>
      <p:pic>
        <p:nvPicPr>
          <p:cNvPr id="49155" name="Содержимое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92263"/>
            <a:ext cx="3279775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7238" y="3935413"/>
          <a:ext cx="4000500" cy="2271713"/>
        </p:xfrm>
        <a:graphic>
          <a:graphicData uri="http://schemas.openxmlformats.org/drawingml/2006/table">
            <a:tbl>
              <a:tblPr/>
              <a:tblGrid>
                <a:gridCol w="3571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524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Энергия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Фон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Площадь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Ошибка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Разреш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Квантовый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кэВ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импульс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импульс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кэВ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выход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21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40.55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360146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3204637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0.09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1.375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46.2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189923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801830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0.2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1.599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14.8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122.08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59343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543518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0.22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1.679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28.4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244.76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8475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21480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1.32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2.703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7.54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344.14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5855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29221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1.09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3.551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26.52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410.96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4867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1665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9.32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4.522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2.26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443.66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3538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1705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9.29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4.678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3.1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779.03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2381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1340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7.99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7.025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12.94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964.43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537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1026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14.13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8.748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14.6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1086.44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587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375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15.81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8.824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10.09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1113.04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463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311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19.06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6.401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13.56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1409.15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218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13.89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8.852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20.8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7300" y="1657350"/>
          <a:ext cx="3000375" cy="2143125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2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6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Источник…………….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Eu-152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фильтр……………….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Al , 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толщ.1 мм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детектор……………….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CdTe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площадь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…………..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46 мм</a:t>
                      </a:r>
                      <a:r>
                        <a:rPr kumimoji="0" lang="ru-RU" altLang="x-none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altLang="x-none" sz="1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Cyr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толщина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………….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 1,1 мм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97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охладитель…………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3,6 В, 0,69А, Т=-35</a:t>
                      </a:r>
                      <a:r>
                        <a:rPr kumimoji="0" lang="ru-RU" altLang="x-none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о 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Ц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напряжение…………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- 370 В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усилитель……………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ORTEC 572 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формирование……..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6 мкс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925"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Cyr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Cyr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Cyr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Дата измерения………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24.11.201</a:t>
                      </a: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altLang="x-none" sz="1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Cyr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Реальное время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1895 сек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925"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Живое время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Cyr" charset="0"/>
                          <a:ea typeface="Arial" charset="0"/>
                          <a:cs typeface="Arial" charset="0"/>
                        </a:rPr>
                        <a:t>1745 сек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775" y="287338"/>
            <a:ext cx="8280400" cy="7096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x-none"/>
              <a:t>СПЕКТРОМЕТР ЭНЕРГИЙ ГАММА-ИЗЛУЧЕНИЯ СЕГ-ТК-1К</a:t>
            </a:r>
            <a:br>
              <a:rPr lang="ru-RU" altLang="x-none"/>
            </a:br>
            <a:r>
              <a:rPr lang="ru-RU" altLang="x-none"/>
              <a:t>НА ОСНОВЕ </a:t>
            </a:r>
            <a:r>
              <a:rPr lang="en-US" altLang="x-none"/>
              <a:t>CDZNTE</a:t>
            </a:r>
            <a:r>
              <a:rPr lang="ru-RU" altLang="x-none"/>
              <a:t/>
            </a:r>
            <a:br>
              <a:rPr lang="ru-RU" altLang="x-none"/>
            </a:br>
            <a:r>
              <a:rPr lang="ru-RU" altLang="x-none" sz="2200"/>
              <a:t> </a:t>
            </a:r>
          </a:p>
        </p:txBody>
      </p:sp>
      <p:sp>
        <p:nvSpPr>
          <p:cNvPr id="50178" name="Номер слайда 10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02994A18-314D-6949-8B05-F768B8EDCD8F}" type="slidenum">
              <a:rPr lang="ru-RU" altLang="x-none" sz="1600">
                <a:solidFill>
                  <a:srgbClr val="001E5B"/>
                </a:solidFill>
              </a:rPr>
              <a:pPr algn="r" eaLnBrk="1" hangingPunct="1"/>
              <a:t>33</a:t>
            </a:fld>
            <a:endParaRPr lang="ru-RU" altLang="x-none" sz="1600">
              <a:solidFill>
                <a:srgbClr val="001E5B"/>
              </a:solidFill>
            </a:endParaRPr>
          </a:p>
        </p:txBody>
      </p:sp>
      <p:pic>
        <p:nvPicPr>
          <p:cNvPr id="50179" name="Рисунок 5" descr="IMG_20141022_135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17650"/>
            <a:ext cx="33464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881438" y="1530350"/>
          <a:ext cx="5029200" cy="4488942"/>
        </p:xfrm>
        <a:graphic>
          <a:graphicData uri="http://schemas.openxmlformats.org/drawingml/2006/table">
            <a:tbl>
              <a:tblPr/>
              <a:tblGrid>
                <a:gridCol w="3122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6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Габаритный размер корпуса, не более, мм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135х45х45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Конструктивное исполнение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Герметичный  моноблок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29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Состав спектрометра: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-детектор 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CdZnTe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не менее, мм;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 энергетическое разрешение: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 по линии 662 кэВ (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Cs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-137),не более, кэВ;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 по линии 356 кэВ (Ва-133), не более, кэВ;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 по линии 81 кэВ (Ва-133), не более, кэВ;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-по линии 60 кэВ (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Am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-241),не более, кэВ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-встроенный  цифровой анализатор спектра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интерфейс 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RS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-485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Напряжение смещения, 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 вид формирования - трапецеидальный;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-время формирования фильтра, мкс;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-число каналов анализатора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10х10х5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17</a:t>
                      </a:r>
                      <a:endParaRPr kumimoji="0" lang="ru-RU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0,1-50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2К, 4К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Тип детектора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Квази-полусфера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Диапазон регистрируемых энергий, МэВ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0,04-3,0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Отношение пик/комптон для изотопа (</a:t>
                      </a: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Cs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-137)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Напряжение питания, В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+6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Потребляемый ток, не более, мА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80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38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Диапазон рабочих температур,</a:t>
                      </a:r>
                      <a:r>
                        <a:rPr kumimoji="0" lang="ru-RU" altLang="x-none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-40÷+50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62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Время выхода на режим регистрации спектра (от момента подачи питания), с 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x-none" sz="1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36642" marR="366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0215" name="Picture 1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31859" r="10423" b="3159"/>
          <a:stretch>
            <a:fillRect/>
          </a:stretch>
        </p:blipFill>
        <p:spPr bwMode="auto">
          <a:xfrm>
            <a:off x="414338" y="4114800"/>
            <a:ext cx="329565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Детекторы копланарной, </a:t>
            </a:r>
            <a:r>
              <a:rPr lang="ru-RU" dirty="0" err="1" smtClean="0"/>
              <a:t>стриповой</a:t>
            </a:r>
            <a:r>
              <a:rPr lang="ru-RU" dirty="0" smtClean="0"/>
              <a:t> и пиксельной конструкции на основе </a:t>
            </a:r>
            <a:r>
              <a:rPr lang="ru-RU" dirty="0" err="1" smtClean="0"/>
              <a:t>CdZnTe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34</a:t>
            </a:fld>
            <a:endParaRPr lang="ru-RU" alt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301925" y="1049887"/>
            <a:ext cx="8531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Новое направление в работах ИФТП – использование </a:t>
            </a:r>
            <a:r>
              <a:rPr lang="ru-RU" sz="1600" dirty="0" err="1" smtClean="0"/>
              <a:t>широкозонных</a:t>
            </a:r>
            <a:r>
              <a:rPr lang="ru-RU" sz="1600" dirty="0" smtClean="0"/>
              <a:t> полупроводниковых материалов </a:t>
            </a:r>
            <a:r>
              <a:rPr lang="en-US" sz="1600" dirty="0" err="1" smtClean="0"/>
              <a:t>CdTe</a:t>
            </a:r>
            <a:r>
              <a:rPr lang="ru-RU" sz="1600" dirty="0" smtClean="0"/>
              <a:t> и </a:t>
            </a:r>
            <a:r>
              <a:rPr lang="en-US" sz="1600" dirty="0" err="1" smtClean="0"/>
              <a:t>CdZnTe</a:t>
            </a:r>
            <a:r>
              <a:rPr lang="ru-RU" sz="1600" dirty="0" smtClean="0"/>
              <a:t> для создания компактных спектрометрических устройств, </a:t>
            </a:r>
            <a:r>
              <a:rPr lang="ru-RU" sz="1600" dirty="0" err="1" smtClean="0"/>
              <a:t>стриповых</a:t>
            </a:r>
            <a:r>
              <a:rPr lang="ru-RU" sz="1600" dirty="0" smtClean="0"/>
              <a:t> и пиксельных детекторов для медицинской и промышленной томографии. </a:t>
            </a:r>
            <a:endParaRPr lang="ru-RU" sz="1600" dirty="0"/>
          </a:p>
        </p:txBody>
      </p:sp>
      <p:pic>
        <p:nvPicPr>
          <p:cNvPr id="5" name="Рисунок 4" descr="003.JPG"/>
          <p:cNvPicPr/>
          <p:nvPr/>
        </p:nvPicPr>
        <p:blipFill>
          <a:blip r:embed="rId2" cstate="print"/>
          <a:srcRect l="38424" t="21897" r="26847" b="22672"/>
          <a:stretch>
            <a:fillRect/>
          </a:stretch>
        </p:blipFill>
        <p:spPr>
          <a:xfrm>
            <a:off x="405442" y="1975449"/>
            <a:ext cx="2199736" cy="262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езымянный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7" t="9049" r="7617" b="10673"/>
          <a:stretch/>
        </p:blipFill>
        <p:spPr bwMode="auto">
          <a:xfrm>
            <a:off x="2729032" y="2073575"/>
            <a:ext cx="2788788" cy="240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СБ6.JPG"/>
          <p:cNvPicPr/>
          <p:nvPr/>
        </p:nvPicPr>
        <p:blipFill>
          <a:blip r:embed="rId4" cstate="print"/>
          <a:srcRect l="46531" t="29513" r="27798" b="38825"/>
          <a:stretch>
            <a:fillRect/>
          </a:stretch>
        </p:blipFill>
        <p:spPr>
          <a:xfrm>
            <a:off x="5834443" y="2053430"/>
            <a:ext cx="2515927" cy="24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9" descr="IMG_20141119_162028.jpg"/>
          <p:cNvPicPr>
            <a:picLocks noChangeAspect="1"/>
          </p:cNvPicPr>
          <p:nvPr/>
        </p:nvPicPr>
        <p:blipFill>
          <a:blip r:embed="rId5" cstate="print"/>
          <a:srcRect l="27301" t="39017" r="32332" b="31383"/>
          <a:stretch>
            <a:fillRect/>
          </a:stretch>
        </p:blipFill>
        <p:spPr bwMode="auto">
          <a:xfrm>
            <a:off x="654697" y="4588060"/>
            <a:ext cx="1864215" cy="182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41117_152359.jpg"/>
          <p:cNvPicPr>
            <a:picLocks noChangeAspect="1"/>
          </p:cNvPicPr>
          <p:nvPr/>
        </p:nvPicPr>
        <p:blipFill>
          <a:blip r:embed="rId6" cstate="print"/>
          <a:srcRect l="14062" t="16990" r="30434" b="12731"/>
          <a:stretch>
            <a:fillRect/>
          </a:stretch>
        </p:blipFill>
        <p:spPr>
          <a:xfrm rot="10800000" flipH="1">
            <a:off x="2681740" y="4674322"/>
            <a:ext cx="1772614" cy="168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2232-1.JPG"/>
          <p:cNvPicPr/>
          <p:nvPr/>
        </p:nvPicPr>
        <p:blipFill rotWithShape="1">
          <a:blip r:embed="rId7" cstate="print"/>
          <a:srcRect t="13027"/>
          <a:stretch/>
        </p:blipFill>
        <p:spPr bwMode="auto">
          <a:xfrm>
            <a:off x="5017224" y="4527855"/>
            <a:ext cx="2767151" cy="1804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Копланарные детекторы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35</a:t>
            </a:fld>
            <a:endParaRPr lang="ru-RU" altLang="x-non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3405" y="1077554"/>
            <a:ext cx="8069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К материалу предъявляются следующие требования:</a:t>
            </a:r>
            <a:endParaRPr lang="ru-RU" altLang="ja-JP" dirty="0"/>
          </a:p>
          <a:p>
            <a:pPr eaLnBrk="0" hangingPunct="0"/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- удельное сопротивление не менее 3,0</a:t>
            </a:r>
            <a:r>
              <a:rPr lang="ru-RU" altLang="ja-JP" dirty="0">
                <a:ea typeface="MS Mincho" pitchFamily="49" charset="-128"/>
              </a:rPr>
              <a:t>·</a:t>
            </a:r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10</a:t>
            </a:r>
            <a:r>
              <a:rPr lang="ru-RU" altLang="ja-JP" baseline="30000" dirty="0">
                <a:latin typeface="Times New Roman" pitchFamily="18" charset="0"/>
                <a:ea typeface="MS Mincho" pitchFamily="49" charset="-128"/>
              </a:rPr>
              <a:t>10</a:t>
            </a:r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 Ом</a:t>
            </a:r>
            <a:endParaRPr lang="ru-RU" altLang="ja-JP" dirty="0"/>
          </a:p>
          <a:p>
            <a:pPr eaLnBrk="0" hangingPunct="0"/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- параметра транспорта носителей </a:t>
            </a:r>
            <a:r>
              <a:rPr lang="ru-RU" altLang="ja-JP" dirty="0" err="1">
                <a:ea typeface="MS Mincho" pitchFamily="49" charset="-128"/>
              </a:rPr>
              <a:t>µ</a:t>
            </a:r>
            <a:r>
              <a:rPr lang="ru-RU" altLang="ja-JP" dirty="0" err="1">
                <a:latin typeface="Times New Roman" pitchFamily="18" charset="0"/>
                <a:ea typeface="MS Mincho" pitchFamily="49" charset="-128"/>
              </a:rPr>
              <a:t>τ</a:t>
            </a:r>
            <a:r>
              <a:rPr lang="en-US" altLang="ja-JP" baseline="-30000" dirty="0">
                <a:latin typeface="Times New Roman" pitchFamily="18" charset="0"/>
                <a:ea typeface="MS Mincho" pitchFamily="49" charset="-128"/>
              </a:rPr>
              <a:t>e</a:t>
            </a:r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 для электронов не менее 3,0</a:t>
            </a:r>
            <a:r>
              <a:rPr lang="ru-RU" altLang="ja-JP" dirty="0">
                <a:ea typeface="MS Mincho" pitchFamily="49" charset="-128"/>
              </a:rPr>
              <a:t>·</a:t>
            </a:r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10</a:t>
            </a:r>
            <a:r>
              <a:rPr lang="ru-RU" altLang="ja-JP" baseline="30000" dirty="0">
                <a:latin typeface="Times New Roman" pitchFamily="18" charset="0"/>
                <a:ea typeface="MS Mincho" pitchFamily="49" charset="-128"/>
              </a:rPr>
              <a:t>-3</a:t>
            </a:r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lv-LV" altLang="ja-JP" dirty="0">
                <a:latin typeface="Times New Roman" pitchFamily="18" charset="0"/>
                <a:ea typeface="MS Mincho" pitchFamily="49" charset="-128"/>
              </a:rPr>
              <a:t>см</a:t>
            </a:r>
            <a:r>
              <a:rPr lang="lv-LV" altLang="ja-JP" baseline="30000" dirty="0">
                <a:latin typeface="Times New Roman" pitchFamily="18" charset="0"/>
                <a:ea typeface="MS Mincho" pitchFamily="49" charset="-128"/>
              </a:rPr>
              <a:t>2</a:t>
            </a:r>
            <a:r>
              <a:rPr lang="lv-LV" altLang="ja-JP" dirty="0">
                <a:latin typeface="Times New Roman" pitchFamily="18" charset="0"/>
                <a:ea typeface="MS Mincho" pitchFamily="49" charset="-128"/>
              </a:rPr>
              <a:t>/В</a:t>
            </a:r>
            <a:endParaRPr lang="ru-RU" altLang="ja-JP" dirty="0">
              <a:latin typeface="Times New Roman" pitchFamily="18" charset="0"/>
              <a:ea typeface="MS Mincho" pitchFamily="49" charset="-128"/>
            </a:endParaRPr>
          </a:p>
          <a:p>
            <a:pPr eaLnBrk="0" hangingPunct="0"/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- высокая однородность исходного материала. </a:t>
            </a:r>
            <a:endParaRPr lang="ru-RU" altLang="ja-JP" dirty="0"/>
          </a:p>
        </p:txBody>
      </p:sp>
      <p:pic>
        <p:nvPicPr>
          <p:cNvPr id="5" name="Picture 2" descr="IMG_20141117_152307 (2)"/>
          <p:cNvPicPr>
            <a:picLocks noChangeAspect="1" noChangeArrowheads="1"/>
          </p:cNvPicPr>
          <p:nvPr/>
        </p:nvPicPr>
        <p:blipFill>
          <a:blip r:embed="rId2" cstate="print"/>
          <a:srcRect l="16774" t="9802" r="11121" b="9865"/>
          <a:stretch>
            <a:fillRect/>
          </a:stretch>
        </p:blipFill>
        <p:spPr bwMode="auto">
          <a:xfrm>
            <a:off x="6234113" y="2370138"/>
            <a:ext cx="20986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MG_20141119_162045"/>
          <p:cNvPicPr>
            <a:picLocks noChangeAspect="1" noChangeArrowheads="1"/>
          </p:cNvPicPr>
          <p:nvPr/>
        </p:nvPicPr>
        <p:blipFill>
          <a:blip r:embed="rId3" cstate="print"/>
          <a:srcRect l="31564" t="16829" r="30841" b="18343"/>
          <a:stretch>
            <a:fillRect/>
          </a:stretch>
        </p:blipFill>
        <p:spPr bwMode="auto">
          <a:xfrm>
            <a:off x="4114800" y="2370138"/>
            <a:ext cx="180816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32829" t="29074" r="36224" b="24429"/>
          <a:stretch>
            <a:fillRect/>
          </a:stretch>
        </p:blipFill>
        <p:spPr bwMode="auto">
          <a:xfrm>
            <a:off x="993775" y="2370138"/>
            <a:ext cx="23764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811213" y="4524375"/>
            <a:ext cx="2738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>
                <a:latin typeface="Times New Roman" pitchFamily="18" charset="0"/>
                <a:ea typeface="MS Mincho" pitchFamily="49" charset="-128"/>
              </a:rPr>
              <a:t>Базовая конструкция копланарного  детектора</a:t>
            </a: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6234113" y="4414838"/>
            <a:ext cx="25415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Образец 10х10х5 мм  изготавливались по позитивной технологии с травлением  нанесенного золота по созданному рисунку</a:t>
            </a:r>
          </a:p>
        </p:txBody>
      </p: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3587002" y="4484149"/>
            <a:ext cx="25781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 dirty="0">
                <a:latin typeface="Times New Roman" pitchFamily="18" charset="0"/>
                <a:ea typeface="MS Mincho" pitchFamily="49" charset="-128"/>
              </a:rPr>
              <a:t>Образец 5х5х5 мм  изготавливался по негативной  технологии с осаждением золота из раствора  по созданному рисунку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67" y="146648"/>
            <a:ext cx="7959695" cy="962025"/>
          </a:xfrm>
        </p:spPr>
        <p:txBody>
          <a:bodyPr/>
          <a:lstStyle/>
          <a:p>
            <a:r>
              <a:rPr lang="ru-RU" dirty="0" smtClean="0"/>
              <a:t> О</a:t>
            </a:r>
            <a:r>
              <a:rPr lang="lv-LV" dirty="0" smtClean="0"/>
              <a:t>бразцы </a:t>
            </a:r>
            <a:r>
              <a:rPr lang="en-US" dirty="0" err="1" smtClean="0"/>
              <a:t>CdZnTe</a:t>
            </a:r>
            <a:r>
              <a:rPr lang="lv-LV" dirty="0" smtClean="0"/>
              <a:t>  детекторов копланарной конструкции  размером 5×5×5 мм</a:t>
            </a:r>
            <a:r>
              <a:rPr lang="lv-LV" baseline="30000" dirty="0" smtClean="0"/>
              <a:t>3</a:t>
            </a:r>
            <a:r>
              <a:rPr lang="lv-LV" dirty="0" smtClean="0"/>
              <a:t>, 10×10×5 мм</a:t>
            </a:r>
            <a:r>
              <a:rPr lang="lv-LV" baseline="30000" dirty="0" smtClean="0"/>
              <a:t>3</a:t>
            </a:r>
            <a:r>
              <a:rPr lang="ru-RU" dirty="0" smtClean="0"/>
              <a:t> и </a:t>
            </a:r>
            <a:r>
              <a:rPr lang="lv-LV" dirty="0" smtClean="0"/>
              <a:t>10×10×</a:t>
            </a:r>
            <a:r>
              <a:rPr lang="ru-RU" dirty="0" smtClean="0"/>
              <a:t>10</a:t>
            </a:r>
            <a:r>
              <a:rPr lang="lv-LV" dirty="0" smtClean="0"/>
              <a:t> мм</a:t>
            </a:r>
            <a:r>
              <a:rPr lang="lv-LV" baseline="30000" dirty="0" smtClean="0"/>
              <a:t>3</a:t>
            </a:r>
            <a:r>
              <a:rPr lang="lv-LV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36</a:t>
            </a:fld>
            <a:endParaRPr lang="ru-RU" altLang="x-none"/>
          </a:p>
        </p:txBody>
      </p:sp>
      <p:pic>
        <p:nvPicPr>
          <p:cNvPr id="1026" name="Picture 2" descr="DSC03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163" y="1104179"/>
            <a:ext cx="6038491" cy="387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6876" y="5028625"/>
          <a:ext cx="6230782" cy="1280160"/>
        </p:xfrm>
        <a:graphic>
          <a:graphicData uri="http://schemas.openxmlformats.org/drawingml/2006/table">
            <a:tbl>
              <a:tblPr/>
              <a:tblGrid>
                <a:gridCol w="19108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225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Наименование измеряемой характеристики</a:t>
                      </a: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Действительные значения результата измерений </a:t>
                      </a: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latin typeface="Times New Roman"/>
                          <a:ea typeface="MS Mincho"/>
                          <a:cs typeface="Times New Roman"/>
                        </a:rPr>
                        <a:t>№ 1-261 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latin typeface="Times New Roman"/>
                          <a:ea typeface="MS Mincho"/>
                          <a:cs typeface="Times New Roman"/>
                        </a:rPr>
                        <a:t>№ 1-299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1400">
                          <a:latin typeface="Times New Roman"/>
                          <a:ea typeface="MS Mincho"/>
                          <a:cs typeface="Times New Roman"/>
                        </a:rPr>
                        <a:t>№ 1-262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latin typeface="Times New Roman"/>
                          <a:ea typeface="MS Mincho"/>
                          <a:cs typeface="Times New Roman"/>
                        </a:rPr>
                        <a:t>№ 4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latin typeface="Times New Roman"/>
                          <a:ea typeface="MS Mincho"/>
                          <a:cs typeface="Times New Roman"/>
                        </a:rPr>
                        <a:t>№ 5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Энергетическое разрешение по энергии 662 </a:t>
                      </a:r>
                      <a:r>
                        <a:rPr lang="lv-LV" sz="1400" baseline="30000" dirty="0">
                          <a:latin typeface="Times New Roman"/>
                          <a:ea typeface="MS Mincho"/>
                          <a:cs typeface="Times New Roman"/>
                        </a:rPr>
                        <a:t>  </a:t>
                      </a: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кэВ,  </a:t>
                      </a:r>
                      <a:r>
                        <a:rPr lang="lv-LV" sz="1400" baseline="30000" dirty="0">
                          <a:latin typeface="Times New Roman"/>
                          <a:ea typeface="MS Mincho"/>
                          <a:cs typeface="Times New Roman"/>
                        </a:rPr>
                        <a:t>137</a:t>
                      </a: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Cs</a:t>
                      </a:r>
                      <a:r>
                        <a:rPr lang="ru-RU" sz="1400" dirty="0">
                          <a:latin typeface="Times New Roman"/>
                          <a:ea typeface="MS Mincho"/>
                          <a:cs typeface="Times New Roman"/>
                        </a:rPr>
                        <a:t>, %</a:t>
                      </a: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MS Mincho"/>
                          <a:cs typeface="Times New Roman"/>
                        </a:rPr>
                        <a:t>3,9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MS Mincho"/>
                          <a:cs typeface="Times New Roman"/>
                        </a:rPr>
                        <a:t>2,4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MS Mincho"/>
                          <a:cs typeface="Times New Roman"/>
                        </a:rPr>
                        <a:t>2,1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MS Mincho"/>
                          <a:cs typeface="Times New Roman"/>
                        </a:rPr>
                        <a:t>3,4</a:t>
                      </a: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 dirty="0">
                          <a:latin typeface="Times New Roman"/>
                          <a:ea typeface="MS Mincho"/>
                          <a:cs typeface="Times New Roman"/>
                        </a:rPr>
                        <a:t>4,2</a:t>
                      </a:r>
                      <a:endParaRPr lang="ru-RU" sz="12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Тестирование копланарных детекторов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37</a:t>
            </a:fld>
            <a:endParaRPr lang="ru-RU" altLang="x-none"/>
          </a:p>
        </p:txBody>
      </p:sp>
      <p:pic>
        <p:nvPicPr>
          <p:cNvPr id="4" name="Рисунок 5" descr="IMG_3131.JPG"/>
          <p:cNvPicPr>
            <a:picLocks noChangeAspect="1"/>
          </p:cNvPicPr>
          <p:nvPr/>
        </p:nvPicPr>
        <p:blipFill>
          <a:blip r:embed="rId2" cstate="print"/>
          <a:srcRect l="8072" t="9369" r="7274" b="10973"/>
          <a:stretch>
            <a:fillRect/>
          </a:stretch>
        </p:blipFill>
        <p:spPr bwMode="auto">
          <a:xfrm>
            <a:off x="738188" y="1019175"/>
            <a:ext cx="3249612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28675" y="3502025"/>
            <a:ext cx="631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 sz="1600">
                <a:latin typeface="Times New Roman" pitchFamily="18" charset="0"/>
                <a:ea typeface="MS Mincho" pitchFamily="49" charset="-128"/>
              </a:rPr>
              <a:t>Технологическая оснастка для контроля характеристик копланарных детекторов</a:t>
            </a:r>
          </a:p>
        </p:txBody>
      </p:sp>
      <p:pic>
        <p:nvPicPr>
          <p:cNvPr id="7" name="Рисунок 8" descr="копланар.jpg"/>
          <p:cNvPicPr>
            <a:picLocks noChangeAspect="1"/>
          </p:cNvPicPr>
          <p:nvPr/>
        </p:nvPicPr>
        <p:blipFill>
          <a:blip r:embed="rId3" cstate="print"/>
          <a:srcRect l="56921" t="21387" r="10600" b="51266"/>
          <a:stretch>
            <a:fillRect/>
          </a:stretch>
        </p:blipFill>
        <p:spPr bwMode="auto">
          <a:xfrm>
            <a:off x="828675" y="4232275"/>
            <a:ext cx="3005138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33813" y="4962525"/>
            <a:ext cx="255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ja-JP" sz="1600" dirty="0">
                <a:latin typeface="Times New Roman" pitchFamily="18" charset="0"/>
                <a:ea typeface="MS Mincho" pitchFamily="49" charset="-128"/>
              </a:rPr>
              <a:t>Типовая схема подключения </a:t>
            </a:r>
            <a:r>
              <a:rPr lang="ru-RU" altLang="ja-JP" sz="1600" dirty="0" err="1">
                <a:latin typeface="Times New Roman" pitchFamily="18" charset="0"/>
                <a:ea typeface="MS Mincho" pitchFamily="49" charset="-128"/>
              </a:rPr>
              <a:t>копланарного</a:t>
            </a:r>
            <a:r>
              <a:rPr lang="ru-RU" altLang="ja-JP" sz="1600" dirty="0">
                <a:latin typeface="Times New Roman" pitchFamily="18" charset="0"/>
                <a:ea typeface="MS Mincho" pitchFamily="49" charset="-128"/>
              </a:rPr>
              <a:t> детектора</a:t>
            </a:r>
          </a:p>
        </p:txBody>
      </p:sp>
      <p:pic>
        <p:nvPicPr>
          <p:cNvPr id="2050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955" y="1017918"/>
            <a:ext cx="3096883" cy="228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0634" y="3873260"/>
            <a:ext cx="2452579" cy="15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Стриповые</a:t>
            </a:r>
            <a:r>
              <a:rPr lang="ru-RU" dirty="0" smtClean="0"/>
              <a:t> детекторы на С</a:t>
            </a:r>
            <a:r>
              <a:rPr lang="en-US" dirty="0" err="1" smtClean="0"/>
              <a:t>dZnTe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38</a:t>
            </a:fld>
            <a:endParaRPr lang="ru-RU" altLang="x-none"/>
          </a:p>
        </p:txBody>
      </p:sp>
      <p:pic>
        <p:nvPicPr>
          <p:cNvPr id="4" name="Рисунок 3" descr="K:\ОТЧЕТЫ\Отчет этап 6\Для отчета\DSCN208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0" t="20974" r="27910" b="30897"/>
          <a:stretch/>
        </p:blipFill>
        <p:spPr bwMode="auto">
          <a:xfrm>
            <a:off x="332829" y="4515198"/>
            <a:ext cx="2353586" cy="1813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K:\ОТЧЕТЫ\Отчет этап 6\Для отчета\DSCN209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5" t="15302" r="21585" b="26057"/>
          <a:stretch/>
        </p:blipFill>
        <p:spPr bwMode="auto">
          <a:xfrm>
            <a:off x="5922897" y="1131299"/>
            <a:ext cx="2560320" cy="2162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K:\ОТЧЕТЫ\Отчет этап 6\Для отчета\DSCN21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48" b="8059"/>
          <a:stretch>
            <a:fillRect/>
          </a:stretch>
        </p:blipFill>
        <p:spPr bwMode="auto">
          <a:xfrm>
            <a:off x="281617" y="1017917"/>
            <a:ext cx="4819650" cy="24240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751827" y="3499305"/>
          <a:ext cx="6189770" cy="2734056"/>
        </p:xfrm>
        <a:graphic>
          <a:graphicData uri="http://schemas.openxmlformats.org/drawingml/2006/table">
            <a:tbl>
              <a:tblPr/>
              <a:tblGrid>
                <a:gridCol w="671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5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45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87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№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образца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Тип, размер детектора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Примечание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№ исходного кристалла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Пиксельный 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Зазор 200мкм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62763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Пиксельный 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Зазор 100мкм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62784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Пиксельный 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Зазор 100мкм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690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Пиксельный 6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6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 фокусирующим кольцом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62754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Пиксельный 6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6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690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Стриповый10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 контакными площадками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62752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Стриповый10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 контакными площадками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627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Стриповый10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627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Стриповый10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10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ru-RU" sz="12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r>
                        <a:rPr lang="lv-LV" sz="1200">
                          <a:latin typeface="Times New Roman"/>
                          <a:ea typeface="MS Mincho"/>
                          <a:cs typeface="Times New Roman"/>
                        </a:rPr>
                        <a:t> мм</a:t>
                      </a:r>
                      <a:r>
                        <a:rPr lang="lv-LV" sz="1200" baseline="300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62669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Стриповые</a:t>
            </a:r>
            <a:r>
              <a:rPr lang="ru-RU" dirty="0" smtClean="0"/>
              <a:t> детекторы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39</a:t>
            </a:fld>
            <a:endParaRPr lang="ru-RU" altLang="x-none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201" y="1093042"/>
            <a:ext cx="3715072" cy="292686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431" y="1134682"/>
            <a:ext cx="3769893" cy="2842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5E1F6F24-642E-5342-B58D-75CC8EE816D3}" type="slidenum">
              <a:rPr lang="ru-RU" altLang="x-none">
                <a:solidFill>
                  <a:srgbClr val="000066"/>
                </a:solidFill>
              </a:rPr>
              <a:pPr/>
              <a:t>4</a:t>
            </a:fld>
            <a:endParaRPr lang="ru-RU" altLang="x-none">
              <a:solidFill>
                <a:srgbClr val="000066"/>
              </a:solidFill>
            </a:endParaRPr>
          </a:p>
        </p:txBody>
      </p:sp>
      <p:pic>
        <p:nvPicPr>
          <p:cNvPr id="34820" name="Picture 6" descr="Без имени-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5919582" y="3403600"/>
            <a:ext cx="1268413" cy="2590772"/>
          </a:xfrm>
          <a:effectLst/>
        </p:spPr>
      </p:pic>
      <p:pic>
        <p:nvPicPr>
          <p:cNvPr id="34821" name="Picture 8" descr="Без имени-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3589062" y="3403600"/>
            <a:ext cx="2330520" cy="2590772"/>
          </a:xfrm>
          <a:effectLst/>
        </p:spPr>
      </p:pic>
      <p:pic>
        <p:nvPicPr>
          <p:cNvPr id="34819" name="Picture 4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>
          <a:xfrm>
            <a:off x="421965" y="3403600"/>
            <a:ext cx="3167097" cy="2590772"/>
          </a:xfrm>
          <a:effectLst/>
        </p:spPr>
      </p:pic>
      <p:pic>
        <p:nvPicPr>
          <p:cNvPr id="34823" name="Picture 13" descr="7Г_01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7187995" y="3398292"/>
            <a:ext cx="1451655" cy="2597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231775" y="155575"/>
            <a:ext cx="805021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БЛОКИ ДЕТЕКТИРОВАНИЯ НА ОСНОВЕ (</a:t>
            </a:r>
            <a:r>
              <a:rPr lang="en-US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HPGE</a:t>
            </a:r>
            <a:r>
              <a:rPr lang="ru-RU" altLang="x-none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ГАММА- И РЕНТГЕНОВСКОГО ИЗЛУЧЕНИЙ 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3292843"/>
              </p:ext>
            </p:extLst>
          </p:nvPr>
        </p:nvGraphicFramePr>
        <p:xfrm>
          <a:off x="946150" y="1393825"/>
          <a:ext cx="7335838" cy="1458913"/>
        </p:xfrm>
        <a:graphic>
          <a:graphicData uri="http://schemas.openxmlformats.org/drawingml/2006/table">
            <a:tbl>
              <a:tblPr/>
              <a:tblGrid>
                <a:gridCol w="3668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7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4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Гамма-излучение (Коаксиальные детекторы)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87B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Рентгеновское излучение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(Планарные детекторы)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E8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46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От БДЕГ-10.185 до БДЕГ-60.195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БДЕР-Г-7К площадь от 20- 2000 мм</a:t>
                      </a:r>
                      <a:r>
                        <a:rPr kumimoji="0" lang="ru-RU" altLang="x-none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C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55" name="Номер слайда 3"/>
          <p:cNvSpPr txBox="1">
            <a:spLocks/>
          </p:cNvSpPr>
          <p:nvPr/>
        </p:nvSpPr>
        <p:spPr bwMode="auto">
          <a:xfrm>
            <a:off x="8791575" y="6667500"/>
            <a:ext cx="4635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22FB7FAE-FFC0-734F-B5A2-ED89505DC63B}" type="slidenum">
              <a:rPr lang="ru-RU" altLang="x-none" sz="1600">
                <a:solidFill>
                  <a:srgbClr val="000066"/>
                </a:solidFill>
              </a:rPr>
              <a:pPr algn="r" eaLnBrk="1" hangingPunct="1"/>
              <a:t>4</a:t>
            </a:fld>
            <a:endParaRPr lang="ru-RU" altLang="x-none" sz="1600">
              <a:solidFill>
                <a:srgbClr val="00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Спектрометрические характеристики </a:t>
            </a:r>
            <a:r>
              <a:rPr lang="lv-LV" dirty="0" smtClean="0"/>
              <a:t>CdZnTe </a:t>
            </a:r>
            <a:r>
              <a:rPr lang="ru-RU" dirty="0" smtClean="0"/>
              <a:t>пиксельных и </a:t>
            </a:r>
            <a:r>
              <a:rPr lang="ru-RU" dirty="0" err="1" smtClean="0"/>
              <a:t>стриповых</a:t>
            </a:r>
            <a:r>
              <a:rPr lang="ru-RU" dirty="0" smtClean="0"/>
              <a:t> детекторов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40</a:t>
            </a:fld>
            <a:endParaRPr lang="ru-RU" altLang="x-none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2188" y="1191315"/>
          <a:ext cx="7929337" cy="5192234"/>
        </p:xfrm>
        <a:graphic>
          <a:graphicData uri="http://schemas.openxmlformats.org/drawingml/2006/table">
            <a:tbl>
              <a:tblPr/>
              <a:tblGrid>
                <a:gridCol w="1286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47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62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73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73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73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847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Номер образца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Детектор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Энергетическое разрешение, кэВ для гамма- линий с энергией :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81 кэВ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122кэВ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356кэВ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662кэВ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Пиксельный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5,8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13,5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Пиксельный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3,38*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9,2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18,6*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Пиксельный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,1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31,5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Пиксельный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5,5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12,2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,8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Пиксельный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4,8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10,0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5,5*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18,2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59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14,7*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Стриповый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5,4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24,5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Стриповый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4,7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6,8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9,2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100">
                          <a:latin typeface="Times New Roman"/>
                          <a:cs typeface="Times New Roman"/>
                        </a:rPr>
                        <a:t>3,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Стриповый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6,9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21,1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Стриповый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lang="ru-RU" sz="110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lang="lv-LV" sz="1100">
                          <a:latin typeface="Times New Roman"/>
                          <a:cs typeface="Times New Roman"/>
                        </a:rPr>
                        <a:t> мм</a:t>
                      </a:r>
                      <a:r>
                        <a:rPr lang="lv-LV" sz="1100" baseline="300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6,7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30,9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1784" marR="61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611" y="162047"/>
            <a:ext cx="7632700" cy="752354"/>
          </a:xfrm>
        </p:spPr>
        <p:txBody>
          <a:bodyPr/>
          <a:lstStyle/>
          <a:p>
            <a:pPr algn="ctr"/>
            <a:r>
              <a:rPr lang="ru-RU" altLang="x-none" dirty="0"/>
              <a:t>РАДИОИЗОТОПНЫЕ ПРИБОРЫ</a:t>
            </a:r>
            <a:br>
              <a:rPr lang="ru-RU" altLang="x-none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41</a:t>
            </a:fld>
            <a:endParaRPr lang="ru-RU" altLang="x-none"/>
          </a:p>
        </p:txBody>
      </p:sp>
      <p:pic>
        <p:nvPicPr>
          <p:cNvPr id="4" name="Picture 6" descr="0716000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2" b="6329"/>
          <a:stretch>
            <a:fillRect/>
          </a:stretch>
        </p:blipFill>
        <p:spPr bwMode="auto">
          <a:xfrm>
            <a:off x="6010275" y="1478043"/>
            <a:ext cx="2698750" cy="23272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ИП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544718"/>
            <a:ext cx="2655887" cy="224631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msotw9_temp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1" t="6604" r="2010" b="13206"/>
          <a:stretch>
            <a:fillRect/>
          </a:stretch>
        </p:blipFill>
        <p:spPr bwMode="auto">
          <a:xfrm>
            <a:off x="858838" y="1503443"/>
            <a:ext cx="1431925" cy="21621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3" descr="Плотномер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2493" y="4237118"/>
            <a:ext cx="2329122" cy="201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95855"/>
            <a:ext cx="2922588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Картинка1" descr="IMG_0281_01"/>
          <p:cNvPicPr>
            <a:picLocks noRot="1" noChangeArrowheads="1"/>
          </p:cNvPicPr>
          <p:nvPr/>
        </p:nvPicPr>
        <p:blipFill>
          <a:blip r:embed="rId11" cstate="print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988" y="4237118"/>
            <a:ext cx="26797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5599113" y="1201738"/>
            <a:ext cx="337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Релейный прибор 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РРП-3М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995613" y="1093788"/>
            <a:ext cx="2620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Сигнализатор выбросов    аэрозолей  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ИП-211-2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6442869" y="3941048"/>
            <a:ext cx="2130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П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л</a:t>
            </a: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отномер 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ПРН-1К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58763" y="3808900"/>
            <a:ext cx="2559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Измеритель зольности </a:t>
            </a:r>
            <a:r>
              <a:rPr lang="ru-RU" altLang="x-none" sz="1400" b="0" dirty="0" smtClean="0">
                <a:solidFill>
                  <a:schemeClr val="tx2"/>
                </a:solidFill>
                <a:latin typeface="+mn-lt"/>
              </a:rPr>
              <a:t>угля</a:t>
            </a:r>
            <a:endParaRPr lang="en-US" altLang="x-none" sz="1400" b="0" dirty="0" smtClean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x-none" sz="14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РКТП-6</a:t>
            </a:r>
            <a:endParaRPr lang="ru-RU" altLang="x-none" sz="1400" u="sng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304800" y="1050092"/>
            <a:ext cx="2735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x-none" sz="1400" b="0" dirty="0" err="1">
                <a:solidFill>
                  <a:schemeClr val="tx2"/>
                </a:solidFill>
                <a:latin typeface="+mn-lt"/>
              </a:rPr>
              <a:t>Извещатель</a:t>
            </a: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 пожарный </a:t>
            </a:r>
            <a:endParaRPr lang="ru-RU" altLang="x-none" sz="1400" b="0" dirty="0" smtClean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x-none" sz="1400" dirty="0" smtClean="0">
                <a:solidFill>
                  <a:schemeClr val="tx2"/>
                </a:solidFill>
                <a:latin typeface="+mn-lt"/>
              </a:rPr>
              <a:t>ИП-211-1</a:t>
            </a:r>
            <a:endParaRPr lang="ru-RU" altLang="x-none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3227388" y="3918923"/>
            <a:ext cx="3822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b="0" dirty="0">
                <a:solidFill>
                  <a:schemeClr val="tx2"/>
                </a:solidFill>
                <a:latin typeface="+mn-lt"/>
              </a:rPr>
              <a:t>Толщиномер покрытий </a:t>
            </a:r>
            <a:r>
              <a:rPr lang="ru-RU" altLang="x-none" sz="1400" dirty="0">
                <a:solidFill>
                  <a:schemeClr val="tx2"/>
                </a:solidFill>
                <a:latin typeface="+mn-lt"/>
              </a:rPr>
              <a:t>РТВК-1К</a:t>
            </a:r>
          </a:p>
        </p:txBody>
      </p:sp>
    </p:spTree>
    <p:extLst>
      <p:ext uri="{BB962C8B-B14F-4D97-AF65-F5344CB8AC3E}">
        <p14:creationId xmlns:p14="http://schemas.microsoft.com/office/powerpoint/2010/main" xmlns="" val="187023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944" y="254643"/>
            <a:ext cx="6626968" cy="590309"/>
          </a:xfrm>
        </p:spPr>
        <p:txBody>
          <a:bodyPr/>
          <a:lstStyle/>
          <a:p>
            <a:r>
              <a:rPr lang="ru-RU" altLang="x-none" dirty="0" smtClean="0">
                <a:solidFill>
                  <a:schemeClr val="tx2"/>
                </a:solidFill>
              </a:rPr>
              <a:t>СИГНАЛИЗАТОР ВЫБРОСОВ АЭРОЗОЛЕЙ ИП-211-2</a:t>
            </a:r>
            <a:r>
              <a:rPr lang="ru-RU" altLang="x-none" dirty="0">
                <a:solidFill>
                  <a:srgbClr val="FF3300"/>
                </a:solidFill>
              </a:rPr>
              <a:t/>
            </a:r>
            <a:br>
              <a:rPr lang="ru-RU" altLang="x-none" dirty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42</a:t>
            </a:fld>
            <a:endParaRPr lang="ru-RU" alt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231493" y="1325318"/>
            <a:ext cx="8655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Д</a:t>
            </a:r>
            <a:r>
              <a:rPr lang="ru-RU" altLang="x-none" sz="1600" b="0" dirty="0" smtClean="0">
                <a:solidFill>
                  <a:srgbClr val="000066"/>
                </a:solidFill>
                <a:latin typeface="Arial" charset="0"/>
              </a:rPr>
              <a:t>ымовой пожарный </a:t>
            </a:r>
            <a:r>
              <a:rPr lang="ru-RU" altLang="x-none" sz="1600" b="0" dirty="0" err="1" smtClean="0">
                <a:solidFill>
                  <a:srgbClr val="000066"/>
                </a:solidFill>
                <a:latin typeface="Arial" charset="0"/>
              </a:rPr>
              <a:t>извещатель</a:t>
            </a:r>
            <a:r>
              <a:rPr lang="ru-RU" altLang="x-none" sz="1600" b="0" dirty="0" smtClean="0">
                <a:solidFill>
                  <a:srgbClr val="000066"/>
                </a:solidFill>
                <a:latin typeface="Arial" charset="0"/>
              </a:rPr>
              <a:t> предназначен для обнаружения возгорания при появлении дыма (аэрозольных выбросов) в контролируемом помещении и подачи сигнала «тревога» на пульт.</a:t>
            </a:r>
            <a:endParaRPr lang="ru-RU" sz="1600" dirty="0"/>
          </a:p>
        </p:txBody>
      </p:sp>
      <p:pic>
        <p:nvPicPr>
          <p:cNvPr id="5" name="Picture 9" descr="msotw9_temp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53" t="6606" r="2065" b="13211"/>
          <a:stretch>
            <a:fillRect/>
          </a:stretch>
        </p:blipFill>
        <p:spPr bwMode="auto">
          <a:xfrm>
            <a:off x="231493" y="2314114"/>
            <a:ext cx="2212975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6821" y="2314114"/>
            <a:ext cx="5970004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F3300"/>
              </a:buClr>
              <a:buSzPct val="90000"/>
            </a:pPr>
            <a:r>
              <a:rPr lang="en-US" altLang="x-none" dirty="0" smtClean="0">
                <a:solidFill>
                  <a:schemeClr val="tx2"/>
                </a:solidFill>
                <a:latin typeface="Arial" charset="0"/>
              </a:rPr>
              <a:t>   </a:t>
            </a:r>
            <a:r>
              <a:rPr lang="ru-RU" altLang="x-none" dirty="0" smtClean="0">
                <a:solidFill>
                  <a:schemeClr val="tx2"/>
                </a:solidFill>
                <a:latin typeface="Arial" charset="0"/>
              </a:rPr>
              <a:t>Основные преимущества</a:t>
            </a:r>
            <a:r>
              <a:rPr lang="en-US" altLang="x-none" dirty="0" smtClean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 eaLnBrk="1" hangingPunct="1">
              <a:lnSpc>
                <a:spcPct val="120000"/>
              </a:lnSpc>
              <a:buClr>
                <a:srgbClr val="FF3300"/>
              </a:buClr>
              <a:buSzPct val="90000"/>
            </a:pPr>
            <a:endParaRPr lang="ru-RU" altLang="x-none" sz="800" dirty="0" smtClean="0">
              <a:solidFill>
                <a:schemeClr val="tx2"/>
              </a:solidFill>
              <a:latin typeface="Arial" charset="0"/>
            </a:endParaRPr>
          </a:p>
          <a:p>
            <a:pPr marL="285750" indent="-285750" algn="just" eaLnBrk="1" hangingPunct="1">
              <a:lnSpc>
                <a:spcPct val="120000"/>
              </a:lnSpc>
              <a:buClr>
                <a:srgbClr val="FF3300"/>
              </a:buClr>
              <a:buSzPct val="90000"/>
              <a:buFont typeface="Arial" charset="0"/>
              <a:buChar char="•"/>
            </a:pP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высокая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чувствительность </a:t>
            </a:r>
            <a:r>
              <a:rPr lang="ru-RU" altLang="x-none" sz="1600" b="0" dirty="0" err="1">
                <a:solidFill>
                  <a:schemeClr val="tx2"/>
                </a:solidFill>
                <a:latin typeface="Arial" charset="0"/>
              </a:rPr>
              <a:t>извещателя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, сочетающая нечувствительность к изменению дисперсного состава аэрозольных продуктов горения;</a:t>
            </a:r>
          </a:p>
          <a:p>
            <a:pPr marL="285750" indent="-285750" algn="just" eaLnBrk="1" hangingPunct="1">
              <a:lnSpc>
                <a:spcPct val="120000"/>
              </a:lnSpc>
              <a:buClr>
                <a:srgbClr val="FF3300"/>
              </a:buClr>
              <a:buSzPct val="90000"/>
              <a:buFont typeface="Arial" charset="0"/>
              <a:buChar char="•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 конструктивные особенности </a:t>
            </a:r>
            <a:r>
              <a:rPr lang="ru-RU" altLang="x-none" sz="1600" b="0" dirty="0" err="1">
                <a:solidFill>
                  <a:schemeClr val="tx2"/>
                </a:solidFill>
                <a:latin typeface="Arial" charset="0"/>
              </a:rPr>
              <a:t>извещателя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, обеспечивающие работоспособность в жестких условиях эксплуатации за счет полностью металлического корпуса и размещения электронной части в отдельном герметизированном отсеке;</a:t>
            </a:r>
          </a:p>
          <a:p>
            <a:pPr marL="285750" indent="-285750" algn="just" eaLnBrk="1" hangingPunct="1">
              <a:lnSpc>
                <a:spcPct val="120000"/>
              </a:lnSpc>
              <a:buClr>
                <a:srgbClr val="FF3300"/>
              </a:buClr>
              <a:buSzPct val="90000"/>
              <a:buFont typeface="Arial" charset="0"/>
              <a:buChar char="•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 самовосстановление после включения системы автоматического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пожаротушения</a:t>
            </a:r>
            <a:r>
              <a:rPr lang="en-US" altLang="x-none" sz="1600" b="0" dirty="0">
                <a:solidFill>
                  <a:schemeClr val="tx2"/>
                </a:solidFill>
                <a:latin typeface="Arial" charset="0"/>
              </a:rPr>
              <a:t>.</a:t>
            </a:r>
            <a:endParaRPr lang="ru-RU" altLang="x-none" sz="1600" b="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64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38" y="347242"/>
            <a:ext cx="7632700" cy="544010"/>
          </a:xfrm>
        </p:spPr>
        <p:txBody>
          <a:bodyPr/>
          <a:lstStyle/>
          <a:p>
            <a:r>
              <a:rPr lang="ru-RU" altLang="x-none" dirty="0" smtClean="0">
                <a:solidFill>
                  <a:schemeClr val="tx2"/>
                </a:solidFill>
              </a:rPr>
              <a:t>СИГНАЛИЗАТОР ВЫБРОСОВ АЭРОЗОЛЕЙ ИП-211-2</a:t>
            </a:r>
            <a:r>
              <a:rPr lang="ru-RU" altLang="x-none" dirty="0">
                <a:solidFill>
                  <a:srgbClr val="FF3300"/>
                </a:solidFill>
              </a:rPr>
              <a:t/>
            </a:r>
            <a:br>
              <a:rPr lang="ru-RU" altLang="x-none" dirty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43</a:t>
            </a:fld>
            <a:endParaRPr lang="ru-RU" altLang="x-none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08344" y="1207987"/>
            <a:ext cx="8678481" cy="104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 indent="180975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ru-RU" altLang="x-none" sz="1400" b="0" dirty="0">
                <a:solidFill>
                  <a:srgbClr val="000066"/>
                </a:solidFill>
                <a:latin typeface="Arial" charset="0"/>
              </a:rPr>
              <a:t>П</a:t>
            </a:r>
            <a:r>
              <a:rPr lang="ru-RU" altLang="x-none" sz="1400" b="0" dirty="0" smtClean="0">
                <a:solidFill>
                  <a:srgbClr val="000066"/>
                </a:solidFill>
                <a:latin typeface="Arial" charset="0"/>
              </a:rPr>
              <a:t>редназначен для обнаружения возгорания при появлении </a:t>
            </a:r>
            <a:r>
              <a:rPr lang="ru-RU" altLang="x-none" sz="1400" b="0" dirty="0" err="1" smtClean="0">
                <a:solidFill>
                  <a:srgbClr val="000066"/>
                </a:solidFill>
                <a:latin typeface="Arial" charset="0"/>
              </a:rPr>
              <a:t>микроколичеств</a:t>
            </a:r>
            <a:r>
              <a:rPr lang="ru-RU" altLang="x-none" sz="1400" b="0" dirty="0" smtClean="0">
                <a:solidFill>
                  <a:srgbClr val="000066"/>
                </a:solidFill>
                <a:latin typeface="Arial" charset="0"/>
              </a:rPr>
              <a:t> дыма (аэрозольных выбросов) в контролируемом помещении и подачи сигнала «тревога» на пульт. </a:t>
            </a:r>
            <a:r>
              <a:rPr lang="ru-RU" altLang="x-none" sz="1400" b="0" dirty="0" err="1" smtClean="0">
                <a:solidFill>
                  <a:srgbClr val="000066"/>
                </a:solidFill>
                <a:latin typeface="Arial" charset="0"/>
              </a:rPr>
              <a:t>извещатель</a:t>
            </a:r>
            <a:r>
              <a:rPr lang="ru-RU" altLang="x-none" sz="1400" b="0" dirty="0" smtClean="0">
                <a:solidFill>
                  <a:srgbClr val="000066"/>
                </a:solidFill>
                <a:latin typeface="Arial" charset="0"/>
              </a:rPr>
              <a:t> работает совместно с пультами пожарной сигнализации типов ппк-2, ппс-3 и другими, аналогичными им.</a:t>
            </a:r>
          </a:p>
          <a:p>
            <a:pPr>
              <a:lnSpc>
                <a:spcPct val="130000"/>
              </a:lnSpc>
            </a:pPr>
            <a:endParaRPr lang="ru-RU" altLang="x-none" sz="1100" b="0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3106737" y="2249811"/>
            <a:ext cx="5780088" cy="2879725"/>
            <a:chOff x="956" y="5744"/>
            <a:chExt cx="10235" cy="5100"/>
          </a:xfrm>
        </p:grpSpPr>
        <p:grpSp>
          <p:nvGrpSpPr>
            <p:cNvPr id="6" name="Group 11"/>
            <p:cNvGrpSpPr>
              <a:grpSpLocks noChangeAspect="1"/>
            </p:cNvGrpSpPr>
            <p:nvPr/>
          </p:nvGrpSpPr>
          <p:grpSpPr bwMode="auto">
            <a:xfrm>
              <a:off x="956" y="5744"/>
              <a:ext cx="10235" cy="5100"/>
              <a:chOff x="956" y="5744"/>
              <a:chExt cx="10235" cy="5100"/>
            </a:xfrm>
          </p:grpSpPr>
          <p:pic>
            <p:nvPicPr>
              <p:cNvPr id="9" name="Picture 12" descr="ИП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" y="5744"/>
                <a:ext cx="6690" cy="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967" y="9731"/>
                <a:ext cx="3530" cy="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ru-RU" altLang="x-none" sz="1100" b="0">
                    <a:latin typeface="Arial" charset="0"/>
                  </a:rPr>
                  <a:t>кнопка проверки работоспособности</a:t>
                </a:r>
              </a:p>
            </p:txBody>
          </p:sp>
          <p:sp>
            <p:nvSpPr>
              <p:cNvPr id="11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956" y="7218"/>
                <a:ext cx="353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ru-RU" altLang="x-none" sz="1100" b="0">
                    <a:latin typeface="Arial" charset="0"/>
                  </a:rPr>
                  <a:t>регулировка чувствительности</a:t>
                </a:r>
              </a:p>
            </p:txBody>
          </p:sp>
          <p:sp>
            <p:nvSpPr>
              <p:cNvPr id="12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968" y="7990"/>
                <a:ext cx="3534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ru-RU" altLang="x-none" sz="1100" b="0" dirty="0">
                    <a:latin typeface="Arial" charset="0"/>
                  </a:rPr>
                  <a:t>сигнал тревоги</a:t>
                </a:r>
              </a:p>
            </p:txBody>
          </p:sp>
          <p:sp>
            <p:nvSpPr>
              <p:cNvPr id="13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974" y="8744"/>
                <a:ext cx="3524" cy="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ru-RU" altLang="x-none" sz="1100" b="0">
                    <a:latin typeface="Arial" charset="0"/>
                  </a:rPr>
                  <a:t>сигнал «неисправность»</a:t>
                </a:r>
              </a:p>
            </p:txBody>
          </p:sp>
          <p:sp>
            <p:nvSpPr>
              <p:cNvPr id="14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3190" y="7680"/>
                <a:ext cx="5090" cy="25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3700" y="7490"/>
                <a:ext cx="4150" cy="147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720" y="7350"/>
                <a:ext cx="4700" cy="8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4350" y="7060"/>
                <a:ext cx="2430" cy="37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" name="Oval 21"/>
            <p:cNvSpPr>
              <a:spLocks noChangeAspect="1" noChangeArrowheads="1"/>
            </p:cNvSpPr>
            <p:nvPr/>
          </p:nvSpPr>
          <p:spPr bwMode="auto">
            <a:xfrm rot="-2233756">
              <a:off x="6339" y="6524"/>
              <a:ext cx="328" cy="9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sp>
          <p:nvSpPr>
            <p:cNvPr id="8" name="Oval 22"/>
            <p:cNvSpPr>
              <a:spLocks noChangeAspect="1" noChangeArrowheads="1"/>
            </p:cNvSpPr>
            <p:nvPr/>
          </p:nvSpPr>
          <p:spPr bwMode="auto">
            <a:xfrm>
              <a:off x="6576" y="6456"/>
              <a:ext cx="83" cy="7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</p:grp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208344" y="4716492"/>
            <a:ext cx="667861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ОСОБЕННОСТИ: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 </a:t>
            </a:r>
          </a:p>
          <a:p>
            <a:pPr marL="285750" indent="-285750" eaLnBrk="1" hangingPunct="1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высокая чувствительность; </a:t>
            </a:r>
          </a:p>
          <a:p>
            <a:pPr marL="285750" indent="-285750" eaLnBrk="1" hangingPunct="1">
              <a:lnSpc>
                <a:spcPct val="6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повышенное быстродействие;</a:t>
            </a:r>
          </a:p>
          <a:p>
            <a:pPr marL="285750" indent="-285750" eaLnBrk="1" hangingPunct="1">
              <a:lnSpc>
                <a:spcPct val="6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непрерывный     режим работы;</a:t>
            </a:r>
          </a:p>
          <a:p>
            <a:pPr marL="285750" indent="-285750" eaLnBrk="1" hangingPunct="1">
              <a:lnSpc>
                <a:spcPct val="6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регулируемый порог  срабатывания;</a:t>
            </a:r>
          </a:p>
          <a:p>
            <a:pPr marL="285750" indent="-285750" eaLnBrk="1" hangingPunct="1">
              <a:lnSpc>
                <a:spcPct val="6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дистанционный отбор проб воздуха (100м) от контролируемых объектов.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64386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83" y="289367"/>
            <a:ext cx="5666269" cy="625033"/>
          </a:xfrm>
        </p:spPr>
        <p:txBody>
          <a:bodyPr/>
          <a:lstStyle/>
          <a:p>
            <a:r>
              <a:rPr lang="ru-RU" altLang="x-none" dirty="0" smtClean="0">
                <a:solidFill>
                  <a:schemeClr val="tx2"/>
                </a:solidFill>
              </a:rPr>
              <a:t>ПЛОТНОМЕР РАДИОИЗОТОПНЫЙ</a:t>
            </a:r>
            <a:r>
              <a:rPr lang="ru-RU" altLang="x-none" sz="2400" dirty="0" smtClean="0">
                <a:solidFill>
                  <a:schemeClr val="tx2"/>
                </a:solidFill>
              </a:rPr>
              <a:t> </a:t>
            </a:r>
            <a:r>
              <a:rPr lang="ru-RU" altLang="x-none" dirty="0" smtClean="0">
                <a:solidFill>
                  <a:schemeClr val="tx2"/>
                </a:solidFill>
              </a:rPr>
              <a:t>ПРН-1К</a:t>
            </a:r>
            <a:r>
              <a:rPr lang="ru-RU" altLang="x-none" dirty="0">
                <a:solidFill>
                  <a:srgbClr val="FF3300"/>
                </a:solidFill>
              </a:rPr>
              <a:t/>
            </a:r>
            <a:br>
              <a:rPr lang="ru-RU" altLang="x-none" dirty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44</a:t>
            </a:fld>
            <a:endParaRPr lang="ru-RU" altLang="x-none"/>
          </a:p>
        </p:txBody>
      </p:sp>
      <p:sp>
        <p:nvSpPr>
          <p:cNvPr id="4" name="Text Box 62"/>
          <p:cNvSpPr txBox="1">
            <a:spLocks noChangeArrowheads="1"/>
          </p:cNvSpPr>
          <p:nvPr/>
        </p:nvSpPr>
        <p:spPr bwMode="auto">
          <a:xfrm>
            <a:off x="196771" y="1256998"/>
            <a:ext cx="8690054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ПРН-1К – это прибор для бесконтактного непрерывного измерения плотности растворов и пульп, транспортируемых по трубопроводу, контроль (регулирование) технологических процессов</a:t>
            </a:r>
            <a:r>
              <a:rPr lang="ru-RU" altLang="x-none" sz="1600" b="0" dirty="0" smtClean="0">
                <a:solidFill>
                  <a:srgbClr val="000066"/>
                </a:solidFill>
                <a:latin typeface="Arial" charset="0"/>
              </a:rPr>
              <a:t>.</a:t>
            </a:r>
            <a:endParaRPr lang="en-US" altLang="x-none" sz="1600" b="0" dirty="0" smtClean="0">
              <a:solidFill>
                <a:srgbClr val="000066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ru-RU" altLang="x-none" sz="1600" b="0" dirty="0">
              <a:solidFill>
                <a:srgbClr val="000066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Используется с блоками  гамма-излучения серии БГИ-А</a:t>
            </a:r>
            <a:r>
              <a:rPr lang="ru-RU" altLang="x-none" sz="1600" b="0" dirty="0" smtClean="0">
                <a:solidFill>
                  <a:srgbClr val="000066"/>
                </a:solidFill>
                <a:latin typeface="Arial" charset="0"/>
              </a:rPr>
              <a:t>.</a:t>
            </a:r>
            <a:endParaRPr lang="en-US" altLang="x-none" sz="1600" b="0" dirty="0" smtClean="0">
              <a:solidFill>
                <a:srgbClr val="000066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ru-RU" altLang="x-none" sz="1600" b="0" dirty="0">
              <a:solidFill>
                <a:srgbClr val="000066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Блоки БГИ-А имеют сертификат-разрешение и комплектуется источниками гамма-излучения типа ИГИЦ.</a:t>
            </a:r>
          </a:p>
        </p:txBody>
      </p:sp>
      <p:pic>
        <p:nvPicPr>
          <p:cNvPr id="5" name="Picture 61" descr="Плотном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71" y="3139651"/>
            <a:ext cx="3970115" cy="30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3"/>
          <p:cNvSpPr txBox="1">
            <a:spLocks noChangeArrowheads="1"/>
          </p:cNvSpPr>
          <p:nvPr/>
        </p:nvSpPr>
        <p:spPr bwMode="auto">
          <a:xfrm>
            <a:off x="4892544" y="3628360"/>
            <a:ext cx="36807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Прибор соответствует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требованиям </a:t>
            </a:r>
            <a:endParaRPr lang="ru-RU" altLang="x-none" sz="1600" b="0" smtClean="0">
              <a:solidFill>
                <a:schemeClr val="tx2"/>
              </a:solidFill>
              <a:latin typeface="Arial" charset="0"/>
            </a:endParaRPr>
          </a:p>
          <a:p>
            <a:pPr algn="just" eaLnBrk="1" hangingPunct="1"/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ГОСТ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20180-91 (плотномеры радиоизотопные жидких сред и пульп. ОТУ.)</a:t>
            </a:r>
          </a:p>
          <a:p>
            <a:pPr eaLnBrk="1" hangingPunct="1"/>
            <a:endParaRPr lang="ru-RU" altLang="x-none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25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206" y="231494"/>
            <a:ext cx="5423201" cy="590309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ru-RU" altLang="x-none" dirty="0" smtClean="0">
                <a:solidFill>
                  <a:schemeClr val="tx2"/>
                </a:solidFill>
              </a:rPr>
              <a:t>ИЗМЕРИТЕЛЬ ЗОЛЬНОСТИ УГЛЯ</a:t>
            </a:r>
            <a:r>
              <a:rPr lang="ru-RU" altLang="x-none" b="0" dirty="0" smtClean="0">
                <a:solidFill>
                  <a:schemeClr val="tx2"/>
                </a:solidFill>
              </a:rPr>
              <a:t> </a:t>
            </a:r>
            <a:r>
              <a:rPr lang="ru-RU" altLang="x-none" dirty="0" smtClean="0">
                <a:solidFill>
                  <a:schemeClr val="tx2"/>
                </a:solidFill>
              </a:rPr>
              <a:t>РКТП-6</a:t>
            </a:r>
            <a:endParaRPr lang="ru-RU" altLang="x-none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45</a:t>
            </a:fld>
            <a:endParaRPr lang="ru-RU" altLang="x-none"/>
          </a:p>
        </p:txBody>
      </p:sp>
      <p:sp>
        <p:nvSpPr>
          <p:cNvPr id="4" name="Прямоугольник 3"/>
          <p:cNvSpPr/>
          <p:nvPr/>
        </p:nvSpPr>
        <p:spPr>
          <a:xfrm>
            <a:off x="231494" y="1430679"/>
            <a:ext cx="86553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Предназначен для непрерывного бесконтактного измерения содержания минеральных примесей (зольности) в угле используя метод обратного рассеивания гамма-излучения.</a:t>
            </a:r>
          </a:p>
          <a:p>
            <a:pPr algn="just" eaLnBrk="1" hangingPunct="1"/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Прибор устанавливается в помещениях технологического комплекса шахт и углеобогатительных фабрик непосредственно на ленточных  конвейерах.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94" y="2816989"/>
            <a:ext cx="43497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801163" y="4140329"/>
            <a:ext cx="3930288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algn="ctr" eaLnBrk="1" hangingPunct="1">
              <a:buClr>
                <a:srgbClr val="FF0000"/>
              </a:buClr>
            </a:pPr>
            <a:endParaRPr lang="ru-RU" altLang="x-none" sz="1600" b="0" dirty="0">
              <a:solidFill>
                <a:schemeClr val="tx2"/>
              </a:solidFill>
              <a:latin typeface="Arial" charset="0"/>
            </a:endParaRPr>
          </a:p>
          <a:p>
            <a:pPr algn="just" eaLnBrk="1" hangingPunct="1"/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Измерительный блок устанавливается непосредственно под контейнерной лентой, на расстоянии 35-40 мм от ее нижней поверхности.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59451" y="273994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 eaLnBrk="1" hangingPunct="1">
              <a:buClr>
                <a:srgbClr val="FF0000"/>
              </a:buClr>
            </a:pPr>
            <a:r>
              <a:rPr lang="ru-RU" altLang="x-none" sz="1600" dirty="0">
                <a:solidFill>
                  <a:schemeClr val="tx2"/>
                </a:solidFill>
                <a:latin typeface="Arial" charset="0"/>
              </a:rPr>
              <a:t>Особенности</a:t>
            </a:r>
            <a:r>
              <a:rPr lang="en-US" altLang="x-none" sz="1600" dirty="0">
                <a:solidFill>
                  <a:schemeClr val="tx2"/>
                </a:solidFill>
                <a:latin typeface="Arial" charset="0"/>
              </a:rPr>
              <a:t>:</a:t>
            </a:r>
            <a:endParaRPr lang="ru-RU" altLang="x-none" sz="1600" dirty="0">
              <a:solidFill>
                <a:schemeClr val="tx2"/>
              </a:solidFill>
              <a:latin typeface="Arial" charset="0"/>
            </a:endParaRPr>
          </a:p>
          <a:p>
            <a:pPr marL="742950" lvl="1" indent="-285750" algn="just" eaLnBrk="1" hangingPunct="1">
              <a:buClr>
                <a:schemeClr val="tx2"/>
              </a:buClr>
              <a:buFont typeface="Arial" charset="0"/>
              <a:buChar char="•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высокая точность измерения;</a:t>
            </a:r>
          </a:p>
          <a:p>
            <a:pPr marL="742950" lvl="1" indent="-285750" algn="just" eaLnBrk="1" hangingPunct="1">
              <a:buClr>
                <a:schemeClr val="tx2"/>
              </a:buClr>
              <a:buFont typeface="Arial" charset="0"/>
              <a:buChar char="•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непрерывное измерение без отбора и подготовки проб.</a:t>
            </a:r>
          </a:p>
        </p:txBody>
      </p:sp>
    </p:spTree>
    <p:extLst>
      <p:ext uri="{BB962C8B-B14F-4D97-AF65-F5344CB8AC3E}">
        <p14:creationId xmlns:p14="http://schemas.microsoft.com/office/powerpoint/2010/main" xmlns="" val="11228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x-none" dirty="0" smtClean="0">
                <a:solidFill>
                  <a:schemeClr val="tx2"/>
                </a:solidFill>
                <a:latin typeface="Arial" charset="0"/>
                <a:ea typeface="Times New Roman" charset="0"/>
                <a:cs typeface="Times New Roman" charset="0"/>
              </a:rPr>
              <a:t>ТОЛЩИНОМЕР ПОКРЫТИЙ РЕНТГЕНФЛЮОРЕСЦЕНТНЫЙ РТВК-1К</a:t>
            </a:r>
            <a:endParaRPr lang="ru-RU" altLang="x-none" dirty="0">
              <a:solidFill>
                <a:schemeClr val="tx2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46</a:t>
            </a:fld>
            <a:endParaRPr lang="ru-RU" altLang="x-none"/>
          </a:p>
        </p:txBody>
      </p:sp>
      <p:sp>
        <p:nvSpPr>
          <p:cNvPr id="4" name="Прямоугольник 14"/>
          <p:cNvSpPr>
            <a:spLocks noChangeArrowheads="1"/>
          </p:cNvSpPr>
          <p:nvPr/>
        </p:nvSpPr>
        <p:spPr bwMode="auto">
          <a:xfrm>
            <a:off x="448469" y="1174670"/>
            <a:ext cx="84383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ru-RU" altLang="x-none" sz="1400" dirty="0">
                <a:solidFill>
                  <a:srgbClr val="1F497D"/>
                </a:solidFill>
                <a:latin typeface="Arial" charset="0"/>
                <a:ea typeface="Times New Roman" charset="0"/>
                <a:cs typeface="Times New Roman" charset="0"/>
              </a:rPr>
              <a:t>Область применения</a:t>
            </a:r>
            <a:r>
              <a:rPr lang="ru-RU" altLang="x-none" sz="1400" b="0" dirty="0">
                <a:solidFill>
                  <a:srgbClr val="1F497D"/>
                </a:solidFill>
                <a:latin typeface="Arial" charset="0"/>
                <a:ea typeface="Times New Roman" charset="0"/>
                <a:cs typeface="Times New Roman" charset="0"/>
              </a:rPr>
              <a:t> – машиностроительная отрасль, в том числе предприятия, занимающиеся разработкой технологий изготовления  специальных изделий с покрытиями на основе металлов (например, покрытий на изделиях из металлического бериллия, сплавов урана, циркония и др.).</a:t>
            </a:r>
            <a:endParaRPr lang="ru-RU" altLang="x-none" sz="1400" b="0" dirty="0">
              <a:latin typeface="Arial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Картинка1" descr="IMG_0281_01"/>
          <p:cNvPicPr>
            <a:picLocks noRot="1" noChangeArrowheads="1"/>
          </p:cNvPicPr>
          <p:nvPr/>
        </p:nvPicPr>
        <p:blipFill>
          <a:blip r:embed="rId2" cstate="print">
            <a:lum bright="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47" y="2125979"/>
            <a:ext cx="4519613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5012069"/>
              </p:ext>
            </p:extLst>
          </p:nvPr>
        </p:nvGraphicFramePr>
        <p:xfrm>
          <a:off x="5076825" y="2125979"/>
          <a:ext cx="3810000" cy="3324225"/>
        </p:xfrm>
        <a:graphic>
          <a:graphicData uri="http://schemas.openxmlformats.org/drawingml/2006/table">
            <a:tbl>
              <a:tblPr/>
              <a:tblGrid>
                <a:gridCol w="3040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82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Параметр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Значение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Допустимая погрешность измерения, не хуже,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Диапазон измерения покрытия </a:t>
                      </a:r>
                      <a:r>
                        <a:rPr kumimoji="0" lang="ru-RU" altLang="x-none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серебро на меди</a:t>
                      </a: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мкм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0÷35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Диапазон измерения покрытия </a:t>
                      </a:r>
                      <a:r>
                        <a:rPr kumimoji="0" lang="ru-RU" altLang="x-none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никель на дюралюминии</a:t>
                      </a: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мкм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0÷20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Время одного измерения в одной точке покрытия </a:t>
                      </a:r>
                      <a:r>
                        <a:rPr kumimoji="0" lang="ru-RU" altLang="x-none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серебро на меди </a:t>
                      </a: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0,3-0,6мкм, секунд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Время одного измерения в одной точке покрытия </a:t>
                      </a:r>
                      <a:r>
                        <a:rPr kumimoji="0" lang="ru-RU" altLang="x-none" sz="1000" b="0" i="0" u="sng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никель на дюралюминии </a:t>
                      </a: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0,3-2,5 мкм, секунд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Энергетический диапазон регистрации рентгеновского излучения, кэВ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2,0÷30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Размер рабочего столика, не менее, мм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100х100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Механическая блокировка рентгеновского излучения, наличие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Световая сигнализация наличия рентгеновского излучения, наличие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Фиксация образцов на рабочем столике, наличие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Звуковая сигнализация опасности облучения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0471" y="5594269"/>
            <a:ext cx="873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buClr>
                <a:srgbClr val="FF0000"/>
              </a:buClr>
            </a:pPr>
            <a:r>
              <a:rPr lang="ru-RU" altLang="x-none" sz="1400" b="0" dirty="0" smtClean="0">
                <a:solidFill>
                  <a:schemeClr val="tx2"/>
                </a:solidFill>
                <a:latin typeface="Calibri" charset="0"/>
              </a:rPr>
              <a:t>Благодаря </a:t>
            </a:r>
            <a:r>
              <a:rPr lang="ru-RU" altLang="x-none" sz="1400" b="0" dirty="0">
                <a:solidFill>
                  <a:schemeClr val="tx2"/>
                </a:solidFill>
                <a:latin typeface="Calibri" charset="0"/>
              </a:rPr>
              <a:t>возможности полномасштабного набора спектров при определенных градуировках </a:t>
            </a:r>
            <a:r>
              <a:rPr lang="ru-RU" altLang="x-none" sz="1400" b="0" dirty="0" err="1">
                <a:solidFill>
                  <a:schemeClr val="tx2"/>
                </a:solidFill>
                <a:latin typeface="Calibri" charset="0"/>
              </a:rPr>
              <a:t>толщиномер</a:t>
            </a:r>
            <a:r>
              <a:rPr lang="ru-RU" altLang="x-none" sz="1400" b="0" dirty="0">
                <a:solidFill>
                  <a:schemeClr val="tx2"/>
                </a:solidFill>
                <a:latin typeface="Calibri" charset="0"/>
              </a:rPr>
              <a:t> можно использовать в качестве идентификатора </a:t>
            </a:r>
            <a:r>
              <a:rPr lang="ru-RU" altLang="x-none" sz="1400" b="0" dirty="0" smtClean="0">
                <a:solidFill>
                  <a:schemeClr val="tx2"/>
                </a:solidFill>
                <a:latin typeface="Calibri" charset="0"/>
              </a:rPr>
              <a:t>металлов, </a:t>
            </a:r>
            <a:r>
              <a:rPr lang="ru-RU" altLang="x-none" sz="1400" b="0" dirty="0">
                <a:solidFill>
                  <a:schemeClr val="tx2"/>
                </a:solidFill>
                <a:latin typeface="Calibri" charset="0"/>
              </a:rPr>
              <a:t>а также </a:t>
            </a:r>
            <a:r>
              <a:rPr lang="ru-RU" altLang="x-none" sz="1400" b="0" dirty="0" err="1">
                <a:solidFill>
                  <a:schemeClr val="tx2"/>
                </a:solidFill>
                <a:latin typeface="Calibri" charset="0"/>
              </a:rPr>
              <a:t>концентратомера</a:t>
            </a:r>
            <a:r>
              <a:rPr lang="ru-RU" altLang="x-none" sz="1400" b="0" dirty="0">
                <a:solidFill>
                  <a:schemeClr val="tx2"/>
                </a:solidFill>
                <a:latin typeface="Calibri" charset="0"/>
              </a:rPr>
              <a:t>. </a:t>
            </a:r>
            <a:endParaRPr lang="ru-RU" altLang="x-none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76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021E6-80C1-B740-A7E4-01551A7FC739}" type="slidenum">
              <a:rPr lang="ru-RU" altLang="x-none" smtClean="0"/>
              <a:pPr/>
              <a:t>47</a:t>
            </a:fld>
            <a:endParaRPr lang="ru-RU" altLang="x-none"/>
          </a:p>
        </p:txBody>
      </p:sp>
      <p:sp>
        <p:nvSpPr>
          <p:cNvPr id="3" name="Прямоугольник 2"/>
          <p:cNvSpPr/>
          <p:nvPr/>
        </p:nvSpPr>
        <p:spPr>
          <a:xfrm>
            <a:off x="2583944" y="376519"/>
            <a:ext cx="389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x-none" sz="2000" dirty="0" smtClean="0">
                <a:solidFill>
                  <a:schemeClr val="tx2"/>
                </a:solidFill>
              </a:rPr>
              <a:t>РЕЛЕЙНЫЙ ПРИБОР РРП-3М</a:t>
            </a:r>
            <a:endParaRPr lang="ru-RU" altLang="x-none" sz="2000" dirty="0">
              <a:solidFill>
                <a:schemeClr val="tx2"/>
              </a:solidFill>
            </a:endParaRPr>
          </a:p>
        </p:txBody>
      </p:sp>
      <p:pic>
        <p:nvPicPr>
          <p:cNvPr id="4" name="Picture 10" descr="07160006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0" b="6306"/>
          <a:stretch>
            <a:fillRect/>
          </a:stretch>
        </p:blipFill>
        <p:spPr bwMode="auto">
          <a:xfrm>
            <a:off x="405306" y="1844675"/>
            <a:ext cx="3803157" cy="3530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391025" y="1782763"/>
            <a:ext cx="4489450" cy="36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buClr>
                <a:srgbClr val="FF3300"/>
              </a:buClr>
              <a:buFont typeface="Wingdings" charset="2"/>
              <a:buChar char="è"/>
            </a:pPr>
            <a:endParaRPr lang="ru-RU" altLang="x-none" sz="1400" b="0" dirty="0">
              <a:latin typeface="Arial" charset="0"/>
            </a:endParaRPr>
          </a:p>
          <a:p>
            <a:pPr algn="just" eaLnBrk="1" hangingPunct="1">
              <a:lnSpc>
                <a:spcPct val="110000"/>
              </a:lnSpc>
              <a:buClr>
                <a:schemeClr val="tx2"/>
              </a:buClr>
              <a:buFont typeface="Wingdings" charset="2"/>
              <a:buChar char="è"/>
            </a:pPr>
            <a:r>
              <a:rPr lang="ru-RU" altLang="x-none" sz="1400" b="0" dirty="0">
                <a:latin typeface="Arial" charset="0"/>
              </a:rPr>
              <a:t> 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Постоянная индикация значения частоты от блока детектирования, что существенно упрощает процесс настройки прибора;</a:t>
            </a:r>
          </a:p>
          <a:p>
            <a:pPr algn="just" eaLnBrk="1" hangingPunct="1">
              <a:lnSpc>
                <a:spcPct val="110000"/>
              </a:lnSpc>
              <a:buClr>
                <a:schemeClr val="tx2"/>
              </a:buClr>
              <a:buFont typeface="Wingdings" charset="2"/>
              <a:buChar char="è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Непрерывный контроль работоспособности и стабильности;</a:t>
            </a:r>
          </a:p>
          <a:p>
            <a:pPr algn="just" eaLnBrk="1" hangingPunct="1">
              <a:lnSpc>
                <a:spcPct val="110000"/>
              </a:lnSpc>
              <a:buClr>
                <a:schemeClr val="tx2"/>
              </a:buClr>
              <a:buFont typeface="Wingdings" charset="2"/>
              <a:buChar char="è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Цифровая установка порога срабатывания и постоянной времени;</a:t>
            </a:r>
          </a:p>
          <a:p>
            <a:pPr algn="just" eaLnBrk="1" hangingPunct="1">
              <a:lnSpc>
                <a:spcPct val="110000"/>
              </a:lnSpc>
              <a:buClr>
                <a:schemeClr val="tx2"/>
              </a:buClr>
              <a:buFont typeface="Wingdings" charset="2"/>
              <a:buChar char="è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Согласованность с РС для управления или накопления информации о технологическом процессе, включая данные по стабильности прибора;</a:t>
            </a:r>
          </a:p>
          <a:p>
            <a:pPr algn="just" eaLnBrk="1" hangingPunct="1">
              <a:lnSpc>
                <a:spcPct val="110000"/>
              </a:lnSpc>
              <a:buClr>
                <a:schemeClr val="tx2"/>
              </a:buClr>
              <a:buFont typeface="Wingdings" charset="2"/>
              <a:buChar char="è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Использование твердотельных оптоэлектронных реле, не создающих помех при переключениях.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5307" y="5525095"/>
            <a:ext cx="8475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Прибор РРП-3М предназначен для бесконтактного позиционного контроля уровня жидких и сыпучих материалов, контроля перемещения предметов, контроля границы раздела</a:t>
            </a:r>
            <a:r>
              <a:rPr lang="en-US" altLang="x-none" sz="1600" b="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600" b="0" dirty="0">
                <a:solidFill>
                  <a:srgbClr val="000066"/>
                </a:solidFill>
                <a:latin typeface="Arial" charset="0"/>
              </a:rPr>
              <a:t>двух сред и </a:t>
            </a:r>
            <a:r>
              <a:rPr lang="ru-RU" altLang="x-none" sz="1600" b="0" dirty="0" err="1" smtClean="0">
                <a:solidFill>
                  <a:srgbClr val="000066"/>
                </a:solidFill>
                <a:latin typeface="Arial" charset="0"/>
              </a:rPr>
              <a:t>т.д</a:t>
            </a:r>
            <a:r>
              <a:rPr lang="en-US" altLang="x-none" sz="1600" b="0" dirty="0" smtClean="0">
                <a:solidFill>
                  <a:srgbClr val="000066"/>
                </a:solidFill>
                <a:latin typeface="Arial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6833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106" y="358814"/>
            <a:ext cx="5391772" cy="555585"/>
          </a:xfrm>
        </p:spPr>
        <p:txBody>
          <a:bodyPr/>
          <a:lstStyle/>
          <a:p>
            <a:pPr algn="ctr"/>
            <a:r>
              <a:rPr lang="ru-RU" altLang="x-none" smtClean="0"/>
              <a:t>БЛОКИ ГАММА-ИЗЛУЧЕНИЯ</a:t>
            </a:r>
            <a:r>
              <a:rPr lang="ru-RU" altLang="x-none" dirty="0"/>
              <a:t/>
            </a:r>
            <a:br>
              <a:rPr lang="ru-RU" altLang="x-none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48</a:t>
            </a:fld>
            <a:endParaRPr lang="ru-RU" altLang="x-none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19919" y="1106247"/>
            <a:ext cx="866690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400" dirty="0" smtClean="0">
                <a:solidFill>
                  <a:schemeClr val="tx2"/>
                </a:solidFill>
                <a:latin typeface="Verdana" charset="0"/>
              </a:rPr>
              <a:t>Блоки выпускаются </a:t>
            </a:r>
            <a:r>
              <a:rPr lang="ru-RU" altLang="x-none" sz="1400" dirty="0">
                <a:solidFill>
                  <a:schemeClr val="tx2"/>
                </a:solidFill>
                <a:latin typeface="Verdana" charset="0"/>
              </a:rPr>
              <a:t>с конусной и щелевой апертурой пучка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9919" y="1626234"/>
            <a:ext cx="86669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x-none" dirty="0">
                <a:latin typeface="Arial" charset="0"/>
              </a:rPr>
              <a:t>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Блоки БГИ-А предназначены для формирования пучка излучения закрытых гамма – источников</a:t>
            </a:r>
            <a:r>
              <a:rPr lang="en-US" altLang="x-none" sz="16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(</a:t>
            </a:r>
            <a:r>
              <a:rPr lang="en-US" altLang="x-none" sz="1600" b="0" dirty="0">
                <a:solidFill>
                  <a:schemeClr val="tx2"/>
                </a:solidFill>
                <a:latin typeface="Arial" charset="0"/>
              </a:rPr>
              <a:t>Cs-137)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x-none" sz="1600" b="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в нужном направлении и защиты обслуживающего персонала от воздействия ионизирующего излучения при работе, хранении,  транспортировании и применяются в качестве составных частей радиоизотопных приборов</a:t>
            </a:r>
            <a:endParaRPr lang="ru-RU" sz="1600" b="0" dirty="0">
              <a:solidFill>
                <a:schemeClr val="tx2"/>
              </a:solidFill>
            </a:endParaRPr>
          </a:p>
        </p:txBody>
      </p:sp>
      <p:pic>
        <p:nvPicPr>
          <p:cNvPr id="18" name="Picture 9" descr="0311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19" y="2879090"/>
            <a:ext cx="3810000" cy="2857500"/>
          </a:xfrm>
          <a:prstGeom prst="rect">
            <a:avLst/>
          </a:prstGeom>
          <a:noFill/>
          <a:ln w="38100" cap="flat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9" name="Picture 3" descr="БГИ_10_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626" y="2879090"/>
            <a:ext cx="3900685" cy="2857500"/>
          </a:xfrm>
          <a:prstGeom prst="rect">
            <a:avLst/>
          </a:prstGeom>
          <a:noFill/>
          <a:ln w="38100" cap="flat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99867" y="5881450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dirty="0">
                <a:solidFill>
                  <a:schemeClr val="tx2"/>
                </a:solidFill>
                <a:latin typeface="Arial" charset="0"/>
              </a:rPr>
              <a:t>БГИ- 45А, 60А, 75А, 90А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26626" y="5736590"/>
            <a:ext cx="3900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x-none" dirty="0">
                <a:solidFill>
                  <a:schemeClr val="tx2"/>
                </a:solidFill>
                <a:latin typeface="Arial" charset="0"/>
              </a:rPr>
              <a:t>Многоканальный блок </a:t>
            </a:r>
            <a:endParaRPr lang="en-US" altLang="x-none" dirty="0" smtClean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altLang="x-none" dirty="0" smtClean="0">
                <a:solidFill>
                  <a:schemeClr val="tx2"/>
                </a:solidFill>
                <a:latin typeface="Arial" charset="0"/>
              </a:rPr>
              <a:t>(</a:t>
            </a:r>
            <a:r>
              <a:rPr lang="ru-RU" altLang="x-none" dirty="0">
                <a:solidFill>
                  <a:schemeClr val="tx2"/>
                </a:solidFill>
                <a:latin typeface="Arial" charset="0"/>
              </a:rPr>
              <a:t>10 пучков)   БГИ-МК-10 </a:t>
            </a:r>
          </a:p>
        </p:txBody>
      </p:sp>
    </p:spTree>
    <p:extLst>
      <p:ext uri="{BB962C8B-B14F-4D97-AF65-F5344CB8AC3E}">
        <p14:creationId xmlns:p14="http://schemas.microsoft.com/office/powerpoint/2010/main" xmlns="" val="128311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922" y="335665"/>
            <a:ext cx="4894061" cy="486137"/>
          </a:xfrm>
        </p:spPr>
        <p:txBody>
          <a:bodyPr/>
          <a:lstStyle/>
          <a:p>
            <a:r>
              <a:rPr lang="ru-RU" altLang="x-none">
                <a:solidFill>
                  <a:schemeClr val="tx2"/>
                </a:solidFill>
              </a:rPr>
              <a:t>БЛОК ГАММА-ИЗЛУЧЕНИЯ БГИ-50П</a:t>
            </a:r>
            <a:br>
              <a:rPr lang="ru-RU" altLang="x-none">
                <a:solidFill>
                  <a:schemeClr val="tx2"/>
                </a:solidFill>
              </a:rPr>
            </a:b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49</a:t>
            </a:fld>
            <a:endParaRPr lang="ru-RU" altLang="x-none"/>
          </a:p>
        </p:txBody>
      </p:sp>
      <p:pic>
        <p:nvPicPr>
          <p:cNvPr id="4" name="Picture 10" descr="БГИ_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182" y="1435261"/>
            <a:ext cx="3913428" cy="293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604544" y="2331568"/>
            <a:ext cx="39292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Char char="q"/>
            </a:pPr>
            <a:r>
              <a:rPr lang="ru-RU" altLang="x-none" sz="1600" dirty="0">
                <a:solidFill>
                  <a:schemeClr val="tx2"/>
                </a:solidFill>
                <a:latin typeface="Verdana" charset="0"/>
              </a:rPr>
              <a:t> </a:t>
            </a:r>
            <a:r>
              <a:rPr lang="ru-RU" altLang="x-none" sz="1400" dirty="0">
                <a:solidFill>
                  <a:schemeClr val="tx2"/>
                </a:solidFill>
                <a:latin typeface="Verdana" charset="0"/>
              </a:rPr>
              <a:t>Простота и надежность затвора </a:t>
            </a:r>
          </a:p>
          <a:p>
            <a:pPr eaLnBrk="1" hangingPunct="1">
              <a:buFont typeface="Wingdings" charset="2"/>
              <a:buChar char="q"/>
            </a:pPr>
            <a:r>
              <a:rPr lang="ru-RU" altLang="x-none" sz="1400" dirty="0">
                <a:solidFill>
                  <a:schemeClr val="tx2"/>
                </a:solidFill>
                <a:latin typeface="Verdana" charset="0"/>
              </a:rPr>
              <a:t> Меньшие габариты и вес по сравнению с блоком БГИ-45А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69182" y="4656549"/>
            <a:ext cx="86317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600" b="0" dirty="0">
                <a:solidFill>
                  <a:srgbClr val="003366"/>
                </a:solidFill>
                <a:latin typeface="Arial" charset="0"/>
              </a:rPr>
              <a:t>Блок типа БГИ-50П предназначен для использования в составе радиоизотопных измерительных приборов. </a:t>
            </a:r>
          </a:p>
          <a:p>
            <a:pPr algn="just" eaLnBrk="1" hangingPunct="1">
              <a:spcBef>
                <a:spcPts val="500"/>
              </a:spcBef>
              <a:spcAft>
                <a:spcPts val="600"/>
              </a:spcAft>
            </a:pPr>
            <a:r>
              <a:rPr lang="ru-RU" altLang="x-none" sz="1600" b="0" dirty="0">
                <a:solidFill>
                  <a:srgbClr val="003366"/>
                </a:solidFill>
                <a:latin typeface="Arial" charset="0"/>
              </a:rPr>
              <a:t>Источник излучения установлен неподвижно в биологической защите блока, что позволяет использовать блок в комплекте приборов с нормированными метрологическими характеристиками.</a:t>
            </a:r>
            <a:endParaRPr lang="ru-RU" altLang="x-none" sz="1600" u="sng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5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BC85C06A-FD24-C54C-9690-71E6134857C5}" type="slidenum">
              <a:rPr lang="ru-RU" altLang="x-none">
                <a:solidFill>
                  <a:srgbClr val="001E5B"/>
                </a:solidFill>
              </a:rPr>
              <a:pPr/>
              <a:t>5</a:t>
            </a:fld>
            <a:endParaRPr lang="ru-RU" altLang="x-none">
              <a:solidFill>
                <a:srgbClr val="001E5B"/>
              </a:solidFill>
            </a:endParaRPr>
          </a:p>
        </p:txBody>
      </p:sp>
      <p:graphicFrame>
        <p:nvGraphicFramePr>
          <p:cNvPr id="4" name="Group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4759235"/>
              </p:ext>
            </p:extLst>
          </p:nvPr>
        </p:nvGraphicFramePr>
        <p:xfrm>
          <a:off x="741363" y="1684338"/>
          <a:ext cx="7772400" cy="3838080"/>
        </p:xfrm>
        <a:graphic>
          <a:graphicData uri="http://schemas.openxmlformats.org/drawingml/2006/table">
            <a:tbl>
              <a:tblPr/>
              <a:tblGrid>
                <a:gridCol w="1458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07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07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20663"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Тип блока </a:t>
                      </a:r>
                      <a:endParaRPr kumimoji="0" lang="ru-RU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детектирования</a:t>
                      </a:r>
                      <a:endParaRPr kumimoji="0" lang="ru-RU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Эффек-тивность 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 </a:t>
                      </a: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NaJ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(3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3)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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%</a:t>
                      </a:r>
                      <a:endParaRPr kumimoji="0" lang="ru-RU" altLang="x-none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Энергетическое разрешение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Отношение</a:t>
                      </a:r>
                      <a:endParaRPr kumimoji="0" lang="ru-RU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пик/</a:t>
                      </a:r>
                      <a:r>
                        <a:rPr kumimoji="0" lang="ru-RU" altLang="x-none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комптон</a:t>
                      </a:r>
                      <a:endParaRPr kumimoji="0" lang="ru-RU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Форма пика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122 кэВ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(эВ)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1,33 МэВ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(кэВ)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FW</a:t>
                      </a: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</a:t>
                      </a:r>
                      <a:r>
                        <a:rPr kumimoji="0" lang="ru-RU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M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FWHM</a:t>
                      </a: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FW</a:t>
                      </a: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</a:t>
                      </a: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02M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FWHM</a:t>
                      </a: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БДЕГ-10.175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825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1.75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41:1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2.65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БДЕГ-13.190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39:1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БДЕГ-15.180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825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46:1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2.65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БДЕГ-20.180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850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48:1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2.65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БДЕГ-25.195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БДЕГ-30.195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БДЕГ-35.200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56:1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БДЕГ-40.200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58:1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БДЕГ-45.210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60:1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БДЕГ-50.210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2.98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БДЕГ-55.210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64:1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653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БДЕГ-60.210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66:1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3.00</a:t>
                      </a:r>
                      <a:endParaRPr kumimoji="0" lang="ru-RU" altLang="x-none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4700" name="Rectangle 1320"/>
          <p:cNvSpPr>
            <a:spLocks noChangeArrowheads="1"/>
          </p:cNvSpPr>
          <p:nvPr/>
        </p:nvSpPr>
        <p:spPr bwMode="auto">
          <a:xfrm>
            <a:off x="284163" y="93663"/>
            <a:ext cx="8229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ХАРАКТЕРИСТИКИ БЛОКОВ ДЕТЕКТИРОВАНИЯ </a:t>
            </a:r>
          </a:p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ГАММА-ИЗЛУЧЕНИЯ </a:t>
            </a:r>
          </a:p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ТИПА БДЕГ НА ОСНОВЕ КОАКСИАЛЬНЫХ ППД ИЗ ОЧГ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x-none" dirty="0" smtClean="0">
                <a:solidFill>
                  <a:schemeClr val="tx2"/>
                </a:solidFill>
              </a:rPr>
              <a:t>МНОГОКАНАЛЬНЫЙ БЛОК ГАММА-ИЗЛУЧЕНИЯ БГИ-МК-10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50</a:t>
            </a:fld>
            <a:endParaRPr lang="ru-RU" altLang="x-none"/>
          </a:p>
        </p:txBody>
      </p:sp>
      <p:pic>
        <p:nvPicPr>
          <p:cNvPr id="4" name="Picture 5" descr="БГИ_10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81" y="1215925"/>
            <a:ext cx="5399088" cy="388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70169" y="1217251"/>
            <a:ext cx="302418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912813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defTabSz="912813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r>
              <a:rPr lang="ru-RU" altLang="x-none" b="0" dirty="0">
                <a:solidFill>
                  <a:schemeClr val="tx2"/>
                </a:solidFill>
              </a:rPr>
              <a:t> затвор гамма-источника;</a:t>
            </a:r>
          </a:p>
          <a:p>
            <a:pPr lvl="1" eaLnBrk="1" hangingPunct="1">
              <a:buClr>
                <a:schemeClr val="tx2"/>
              </a:buClr>
              <a:buFont typeface="Wingdings" charset="2"/>
              <a:buNone/>
            </a:pPr>
            <a:endParaRPr lang="ru-RU" altLang="x-none" b="0" dirty="0">
              <a:solidFill>
                <a:schemeClr val="tx2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r>
              <a:rPr lang="ru-RU" altLang="x-none" b="0" dirty="0">
                <a:solidFill>
                  <a:schemeClr val="tx2"/>
                </a:solidFill>
              </a:rPr>
              <a:t> корпус блока со свинцовым наполнителем;</a:t>
            </a:r>
          </a:p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endParaRPr lang="ru-RU" altLang="x-none" b="0" dirty="0">
              <a:solidFill>
                <a:schemeClr val="tx2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r>
              <a:rPr lang="ru-RU" altLang="x-none" b="0" dirty="0">
                <a:solidFill>
                  <a:schemeClr val="tx2"/>
                </a:solidFill>
              </a:rPr>
              <a:t> поворотная кольцевая защита на 10 пучков;</a:t>
            </a:r>
          </a:p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endParaRPr lang="ru-RU" altLang="x-none" b="0" dirty="0">
              <a:solidFill>
                <a:schemeClr val="tx2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charset="2"/>
              <a:buChar char="ð"/>
            </a:pPr>
            <a:r>
              <a:rPr lang="ru-RU" altLang="x-none" b="0" dirty="0">
                <a:solidFill>
                  <a:schemeClr val="tx2"/>
                </a:solidFill>
              </a:rPr>
              <a:t> дополнительная  свинцовая защита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081" y="5386596"/>
            <a:ext cx="84232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x-none" b="0" dirty="0" smtClean="0">
                <a:solidFill>
                  <a:srgbClr val="000066"/>
                </a:solidFill>
              </a:rPr>
              <a:t>Предназначен </a:t>
            </a:r>
            <a:r>
              <a:rPr lang="ru-RU" altLang="x-none" b="0" dirty="0">
                <a:solidFill>
                  <a:srgbClr val="000066"/>
                </a:solidFill>
              </a:rPr>
              <a:t>для </a:t>
            </a:r>
            <a:r>
              <a:rPr lang="ru-RU" altLang="x-none" b="0" dirty="0" err="1">
                <a:solidFill>
                  <a:srgbClr val="000066"/>
                </a:solidFill>
              </a:rPr>
              <a:t>бессепарационных</a:t>
            </a:r>
            <a:r>
              <a:rPr lang="ru-RU" altLang="x-none" b="0" dirty="0">
                <a:solidFill>
                  <a:srgbClr val="000066"/>
                </a:solidFill>
              </a:rPr>
              <a:t> расходомеров нефтяных </a:t>
            </a:r>
            <a:r>
              <a:rPr lang="ru-RU" altLang="x-none" b="0" dirty="0" smtClean="0">
                <a:solidFill>
                  <a:srgbClr val="000066"/>
                </a:solidFill>
              </a:rPr>
              <a:t>скважин</a:t>
            </a:r>
            <a:r>
              <a:rPr lang="en-US" altLang="x-none" b="0" dirty="0">
                <a:solidFill>
                  <a:srgbClr val="000066"/>
                </a:solidFill>
              </a:rPr>
              <a:t>.</a:t>
            </a:r>
            <a:r>
              <a:rPr lang="ru-RU" altLang="x-none" b="0" dirty="0" smtClean="0">
                <a:solidFill>
                  <a:srgbClr val="000066"/>
                </a:solidFill>
              </a:rPr>
              <a:t> </a:t>
            </a:r>
            <a:endParaRPr lang="en-US" altLang="x-none" b="0" dirty="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altLang="x-none" b="0" dirty="0" smtClean="0">
                <a:solidFill>
                  <a:srgbClr val="000066"/>
                </a:solidFill>
              </a:rPr>
              <a:t>Разработан </a:t>
            </a:r>
            <a:r>
              <a:rPr lang="ru-RU" altLang="x-none" b="0" dirty="0">
                <a:solidFill>
                  <a:srgbClr val="000066"/>
                </a:solidFill>
              </a:rPr>
              <a:t>для работы в жестких эксплуатационных условиях как средство технологического контроля и автоматизации.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6097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356" y="23149"/>
            <a:ext cx="6106107" cy="962025"/>
          </a:xfrm>
        </p:spPr>
        <p:txBody>
          <a:bodyPr/>
          <a:lstStyle/>
          <a:p>
            <a:r>
              <a:rPr lang="ru-RU" smtClean="0"/>
              <a:t>УСЛУГИ, ПРЕДОСТАВЛЯЕМЫЕ АО «ИФТП»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89A-BCAE-C04F-987C-C3DC7F978BD8}" type="slidenum">
              <a:rPr lang="ru-RU" altLang="x-none" smtClean="0"/>
              <a:pPr/>
              <a:t>51</a:t>
            </a:fld>
            <a:endParaRPr lang="ru-RU" altLang="x-none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7792" y="1439221"/>
            <a:ext cx="8609033" cy="370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charset="2"/>
              <a:buChar char="q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разработка и изготовление нестандартных детекторов / приборов под 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эксклюзивные  задачи</a:t>
            </a:r>
            <a:r>
              <a:rPr lang="en-US" altLang="x-none" sz="1600" b="0" dirty="0" smtClean="0">
                <a:solidFill>
                  <a:schemeClr val="tx2"/>
                </a:solidFill>
                <a:latin typeface="Arial" charset="0"/>
              </a:rPr>
              <a:t>;</a:t>
            </a:r>
            <a:endParaRPr lang="ru-RU" altLang="x-none" sz="1600" b="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charset="2"/>
              <a:buChar char="q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 сервисное обслуживание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спектрометров 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и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анализаторов</a:t>
            </a:r>
            <a:r>
              <a:rPr lang="en-US" altLang="x-none" sz="1600" b="0" dirty="0" smtClean="0">
                <a:solidFill>
                  <a:schemeClr val="tx2"/>
                </a:solidFill>
                <a:latin typeface="Arial" charset="0"/>
              </a:rPr>
              <a:t>;</a:t>
            </a:r>
            <a:endParaRPr lang="ru-RU" altLang="x-none" sz="1600" b="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charset="2"/>
              <a:buChar char="q"/>
            </a:pP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ремонт/модернизация/адаптация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зарубежных спектрометров и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анализаторов</a:t>
            </a:r>
            <a:r>
              <a:rPr lang="en-US" altLang="x-none" sz="1600" b="0" dirty="0" smtClean="0">
                <a:solidFill>
                  <a:schemeClr val="tx2"/>
                </a:solidFill>
                <a:latin typeface="Arial" charset="0"/>
              </a:rPr>
              <a:t>;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charset="2"/>
              <a:buChar char="q"/>
            </a:pP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разработка </a:t>
            </a: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проектов размещения оборудования, монтаж и пусконаладочные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работы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charset="2"/>
              <a:buChar char="q"/>
            </a:pPr>
            <a:r>
              <a:rPr lang="ru-RU" altLang="x-none" sz="1600" b="0" dirty="0">
                <a:solidFill>
                  <a:schemeClr val="tx2"/>
                </a:solidFill>
                <a:latin typeface="Arial" charset="0"/>
              </a:rPr>
              <a:t>изготовление БД по ТЗ </a:t>
            </a:r>
            <a:r>
              <a:rPr lang="ru-RU" altLang="x-none" sz="1600" b="0" dirty="0" smtClean="0">
                <a:solidFill>
                  <a:schemeClr val="tx2"/>
                </a:solidFill>
                <a:latin typeface="Arial" charset="0"/>
              </a:rPr>
              <a:t>заказчика</a:t>
            </a:r>
            <a:r>
              <a:rPr lang="en-US" altLang="x-none" sz="1600" b="0" dirty="0">
                <a:solidFill>
                  <a:schemeClr val="tx2"/>
                </a:solidFill>
                <a:latin typeface="Arial" charset="0"/>
              </a:rPr>
              <a:t>.</a:t>
            </a:r>
            <a:endParaRPr lang="ru-RU" altLang="x-none" sz="1600" b="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 typeface="Wingdings" charset="2"/>
              <a:buChar char="q"/>
            </a:pPr>
            <a:endParaRPr lang="ru-RU" altLang="x-none" sz="1400" b="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</a:pPr>
            <a:endParaRPr lang="ru-RU" altLang="x-none" sz="1400" b="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</a:pPr>
            <a:endParaRPr lang="ru-RU" altLang="x-none" sz="14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0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1457325" y="5252138"/>
            <a:ext cx="67341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141980 г. Дубна  Московской обл.   ул</a:t>
            </a:r>
            <a:r>
              <a:rPr lang="ru-RU" altLang="x-none" sz="1600" b="0" dirty="0" smtClean="0">
                <a:solidFill>
                  <a:schemeClr val="tx2"/>
                </a:solidFill>
                <a:latin typeface="+mn-lt"/>
              </a:rPr>
              <a:t>. Курчатова 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4, </a:t>
            </a:r>
            <a:r>
              <a:rPr lang="ru-RU" altLang="x-none" sz="1600" b="0" dirty="0" smtClean="0">
                <a:solidFill>
                  <a:schemeClr val="tx2"/>
                </a:solidFill>
                <a:latin typeface="+mn-lt"/>
              </a:rPr>
              <a:t> АО «ИФТП» </a:t>
            </a:r>
            <a:endParaRPr lang="ru-RU" altLang="x-none" sz="1600" b="0" dirty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тел.: /49621</a:t>
            </a:r>
            <a:r>
              <a:rPr lang="ru-RU" altLang="x-none" sz="1600" b="0">
                <a:solidFill>
                  <a:schemeClr val="tx2"/>
                </a:solidFill>
                <a:latin typeface="+mn-lt"/>
              </a:rPr>
              <a:t>/ </a:t>
            </a:r>
            <a:r>
              <a:rPr lang="ru-RU" altLang="x-none" sz="1600" b="0" smtClean="0">
                <a:solidFill>
                  <a:schemeClr val="tx2"/>
                </a:solidFill>
                <a:latin typeface="+mn-lt"/>
              </a:rPr>
              <a:t>70645  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факс: 65082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 err="1">
                <a:solidFill>
                  <a:schemeClr val="tx2"/>
                </a:solidFill>
                <a:latin typeface="+mn-lt"/>
              </a:rPr>
              <a:t>E-mail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:  </a:t>
            </a:r>
            <a:r>
              <a:rPr lang="en-US" altLang="x-none" sz="1600" b="0" dirty="0">
                <a:solidFill>
                  <a:schemeClr val="tx2"/>
                </a:solidFill>
                <a:latin typeface="+mn-lt"/>
                <a:hlinkClick r:id="rId2"/>
              </a:rPr>
              <a:t>iftp@dubna.ru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      </a:t>
            </a:r>
            <a:r>
              <a:rPr lang="en-US" altLang="x-none" sz="1600" b="0" dirty="0" err="1">
                <a:solidFill>
                  <a:schemeClr val="tx2"/>
                </a:solidFill>
                <a:latin typeface="+mn-lt"/>
              </a:rPr>
              <a:t>www.iftp.ru</a:t>
            </a:r>
            <a:endParaRPr lang="ru-RU" altLang="x-none" sz="16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758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7DF2C2F4-053A-DF48-80CC-394A32373A35}" type="slidenum">
              <a:rPr lang="ru-RU" altLang="x-none">
                <a:solidFill>
                  <a:srgbClr val="001E5B"/>
                </a:solidFill>
              </a:rPr>
              <a:pPr/>
              <a:t>52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7572" y="2372810"/>
            <a:ext cx="7007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0" dirty="0" smtClean="0">
                <a:solidFill>
                  <a:schemeClr val="tx2"/>
                </a:solidFill>
                <a:latin typeface="+mj-lt"/>
              </a:rPr>
              <a:t>Благодарю за внимание!</a:t>
            </a:r>
            <a:endParaRPr lang="ru-RU" sz="4400" b="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872D7A33-C3C6-3D47-9FBC-89D562021471}" type="slidenum">
              <a:rPr lang="ru-RU" altLang="x-none">
                <a:solidFill>
                  <a:srgbClr val="001E5B"/>
                </a:solidFill>
              </a:rPr>
              <a:pPr/>
              <a:t>6</a:t>
            </a:fld>
            <a:endParaRPr lang="ru-RU" altLang="x-none">
              <a:solidFill>
                <a:srgbClr val="001E5B"/>
              </a:solidFill>
            </a:endParaRPr>
          </a:p>
        </p:txBody>
      </p:sp>
      <p:graphicFrame>
        <p:nvGraphicFramePr>
          <p:cNvPr id="3" name="Group 116"/>
          <p:cNvGraphicFramePr>
            <a:graphicFrameLocks noGrp="1"/>
          </p:cNvGraphicFramePr>
          <p:nvPr/>
        </p:nvGraphicFramePr>
        <p:xfrm>
          <a:off x="638175" y="1779588"/>
          <a:ext cx="7664450" cy="346330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48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88925"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Тип блока детектирования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Размеры детектора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Энергетическое разрешение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Диаметр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(мм)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Площадь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(см</a:t>
                      </a:r>
                      <a:r>
                        <a:rPr kumimoji="0" lang="ru-RU" altLang="x-none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Толщина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(мм)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для 5,9 кэВ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(эВ)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для 122 кэВ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(эВ)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для 1333 кэВ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(кэВ)</a:t>
                      </a:r>
                      <a:endParaRPr kumimoji="0" lang="ru-RU" altLang="x-non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БДЕР-Г-7К-02-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0,2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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170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БДЕР-Г-7К-05-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0,5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7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185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БДЕР-Г-7К-1-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1,0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195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БДЕР-Г-7К-2-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2,0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510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БДЕР-Г-7К-3-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19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3,0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13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530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БДЕР-Г-7К-5-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5,0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13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560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БДЕР-Г-7К-8-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8,0 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360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590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БДЕР-Г-7К-10-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36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10,0 **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15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630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1,8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41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БДЕР-Г-7К-15-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44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15,0 **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15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17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780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1,9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БДЕР-Г-7К-20-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20,0 **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15 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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17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900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</a:t>
                      </a:r>
                      <a:r>
                        <a:rPr kumimoji="0" lang="ru-RU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2,0</a:t>
                      </a:r>
                      <a:endParaRPr kumimoji="0" lang="ru-RU" altLang="x-none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5705" name="Rectangle 576"/>
          <p:cNvSpPr>
            <a:spLocks noChangeArrowheads="1"/>
          </p:cNvSpPr>
          <p:nvPr/>
        </p:nvSpPr>
        <p:spPr bwMode="auto">
          <a:xfrm>
            <a:off x="228600" y="190500"/>
            <a:ext cx="81819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ХАРАКТЕРИСТИКИ БЛОКОВ ДЕТЕКТИРОВАНИЯ</a:t>
            </a:r>
            <a:r>
              <a:rPr lang="en-US" altLang="x-none" sz="200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РЕНТГЕНОВСКОГО И ГАММА-ИЗЛУЧЕНИЙ ТИПА БДЕР-Г-7К </a:t>
            </a:r>
          </a:p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НА ОСНОВЕ ПЛАНАРНЫХ ППД ИЗ ОЧГ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0" hangingPunct="0"/>
            <a:fld id="{C9838112-8B79-2944-AC92-E0C3660C2599}" type="slidenum">
              <a:rPr lang="ru-RU" altLang="x-none"/>
              <a:pPr eaLnBrk="0" hangingPunct="0"/>
              <a:t>7</a:t>
            </a:fld>
            <a:endParaRPr lang="ru-RU" altLang="x-none"/>
          </a:p>
        </p:txBody>
      </p:sp>
      <p:pic>
        <p:nvPicPr>
          <p:cNvPr id="26627" name="Picture 3" descr="Свирель01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949450"/>
            <a:ext cx="3357563" cy="23542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sp3d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4" descr="Свирель1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303913"/>
            <a:ext cx="1800225" cy="15779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65125" y="1541463"/>
            <a:ext cx="45339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ru-RU" altLang="x-none" sz="1400">
                <a:solidFill>
                  <a:srgbClr val="000080"/>
                </a:solidFill>
                <a:latin typeface="Arial" charset="0"/>
              </a:rPr>
              <a:t>Область применения:</a:t>
            </a:r>
            <a:r>
              <a:rPr lang="ru-RU" altLang="x-none" sz="1400">
                <a:latin typeface="Arial" charset="0"/>
              </a:rPr>
              <a:t> </a:t>
            </a: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атомная энергетика, геология, металлургия, система экологического контроля, переработка вторичного сырья, таможенный контроль и криминалистика.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Может применяться в составе рентгено-флюоресцентных анализаторов для экспрессного определения элементного состава вещества.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30213" y="3844925"/>
            <a:ext cx="476682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ОСНОВНЫЕ ОСОБЕННОСТИ:</a:t>
            </a:r>
          </a:p>
          <a:p>
            <a:pPr eaLnBrk="1" hangingPunct="1"/>
            <a:endParaRPr lang="ru-RU" altLang="x-none" sz="1400" dirty="0">
              <a:solidFill>
                <a:schemeClr val="tx2"/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30000"/>
              </a:lnSpc>
              <a:buClr>
                <a:schemeClr val="tx2"/>
              </a:buClr>
              <a:buSzPct val="90000"/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высокое энергетическое разрешение;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2"/>
              </a:buClr>
              <a:buSzPct val="90000"/>
              <a:buFont typeface="Arial" charset="0"/>
              <a:buChar char="•"/>
            </a:pP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 отличные фоновые характеристики;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2"/>
              </a:buClr>
              <a:buSzPct val="90000"/>
              <a:buFont typeface="Arial" charset="0"/>
              <a:buChar char="•"/>
            </a:pP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 малые габариты и вес;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2"/>
              </a:buClr>
              <a:buSzPct val="90000"/>
              <a:buFont typeface="Arial" charset="0"/>
              <a:buChar char="•"/>
            </a:pP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ru-RU" altLang="x-none" sz="1400" u="sng" dirty="0">
                <a:solidFill>
                  <a:schemeClr val="tx2"/>
                </a:solidFill>
                <a:latin typeface="Arial" charset="0"/>
              </a:rPr>
              <a:t>не требует жидкого азота</a:t>
            </a: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;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2"/>
              </a:buClr>
              <a:buSzPct val="90000"/>
              <a:buFont typeface="Arial" charset="0"/>
              <a:buChar char="•"/>
            </a:pPr>
            <a:r>
              <a:rPr lang="ru-RU" altLang="x-none" sz="1400" dirty="0">
                <a:solidFill>
                  <a:schemeClr val="tx2"/>
                </a:solidFill>
                <a:latin typeface="Arial" charset="0"/>
              </a:rPr>
              <a:t>  произвольная пространственная ориентация.</a:t>
            </a:r>
          </a:p>
          <a:p>
            <a:pPr eaLnBrk="1" hangingPunct="1"/>
            <a:endParaRPr lang="ru-RU" altLang="x-none" sz="1400" dirty="0">
              <a:latin typeface="Arial" charset="0"/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7158038" y="4303450"/>
            <a:ext cx="1673225" cy="168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x-none" sz="1000" b="0">
                <a:solidFill>
                  <a:srgbClr val="000080"/>
                </a:solidFill>
                <a:latin typeface="Arial" charset="0"/>
              </a:rPr>
              <a:t>Блок детектирования рентгеновского излучения БДЕР-КИ-11К зарегистрирован в Государственном реестре средств измерений и имеет сертификат об утверждении типа RU.C.38.002.A № 8697</a:t>
            </a:r>
            <a:endParaRPr lang="ru-RU" altLang="x-none" sz="1000" b="0">
              <a:latin typeface="Arial" charset="0"/>
            </a:endParaRPr>
          </a:p>
        </p:txBody>
      </p:sp>
      <p:sp>
        <p:nvSpPr>
          <p:cNvPr id="12" name="Rectangle 1320"/>
          <p:cNvSpPr>
            <a:spLocks noChangeArrowheads="1"/>
          </p:cNvSpPr>
          <p:nvPr/>
        </p:nvSpPr>
        <p:spPr bwMode="auto">
          <a:xfrm>
            <a:off x="0" y="234950"/>
            <a:ext cx="8229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</a:rPr>
              <a:t>БЛОКИ ДЕТЕКТИРОВАНИЯ КРЕМНИЕВЫЕ С ТЕРМОЭЛЕКТРИЧЕСКИМ ОХЛАЖДЕНИЕМ БДЕР-КИ-11 К</a:t>
            </a:r>
          </a:p>
          <a:p>
            <a:pPr algn="ctr" eaLnBrk="1" hangingPunct="1"/>
            <a:endParaRPr lang="ru-RU" altLang="x-none" sz="200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226C56C5-0E88-3647-81BF-DAB46384CAA7}" type="slidenum">
              <a:rPr lang="ru-RU" altLang="x-none">
                <a:solidFill>
                  <a:srgbClr val="001E5B"/>
                </a:solidFill>
              </a:rPr>
              <a:pPr/>
              <a:t>8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390525" y="1743075"/>
            <a:ext cx="833596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buFontTx/>
              <a:buChar char="•"/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Площадь чувствительной поверхности детектора….................................................7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 и 12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endParaRPr lang="ru-RU" altLang="x-none" sz="1200" b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Толщина чувствительной области детектора…….........…………………………………….….300 мкм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Энергетическое разрешение по энергии 5,9 кэВ при постоянной времени формирования 10 мкс для детектора: 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с площадью 7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………...................….....……….не более 195 эВ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с площадью12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………....…..................…..……не более 230 эВ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Энергетическое разрешение по энергии 59,6 кэВ при постоянной времени формирования 10 мкс для детектора: 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с площадью 7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 …………..................……..……не более 460 эВ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с площадью12 мм</a:t>
            </a:r>
            <a:r>
              <a:rPr lang="ru-RU" altLang="x-none" sz="1200" b="0" baseline="30000">
                <a:solidFill>
                  <a:srgbClr val="000066"/>
                </a:solidFill>
                <a:latin typeface="Arial" charset="0"/>
              </a:rPr>
              <a:t>2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……….…..................……….…не более 500 эВ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Отношение высоты пика полного поглощения для энергии  5,9 кэВ к уровню непрерывного амплитудного распределения для энергии 3,5 кэВ (пик/фон)…………………………………………..….не менее 800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Толщина входного бериллиевого окна: стандартная…...…...………………….................……..25 мкм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                                                                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altLang="x-none" sz="1200" b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по специальному заказу……………….……. 12 мкм и 8 мкм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Коэффициент преобразования при нагрузке не менее 1кОм...........……..............не менее 1 мВ/кэВ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Выходное сопротивление.………………………………………………………….……………….....75±1 Ом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Полярность выходного сигнала отрицательная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Максимальное напряжение смещения детектора при токе менее 1 мкА……………………..….100В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Напряжение питания предусилителя при максимальном токе 35 мА......………………………….12В</a:t>
            </a:r>
            <a:endParaRPr lang="en-US" altLang="x-none" sz="1200" b="0">
              <a:solidFill>
                <a:srgbClr val="000066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Максимальный ток охладителя……………………………………………... 0,7 А при напряжении 1,6 В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Масса…………………………………………………………………………………………...не более 0,25 кг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ru-RU" altLang="x-none" sz="1200" b="0">
                <a:solidFill>
                  <a:srgbClr val="000066"/>
                </a:solidFill>
                <a:latin typeface="Arial" charset="0"/>
              </a:rPr>
              <a:t> Габаритные размеры….…………………………………………………………………………..15х61х34 мм</a:t>
            </a:r>
          </a:p>
          <a:p>
            <a:pPr eaLnBrk="1" hangingPunct="1">
              <a:lnSpc>
                <a:spcPct val="110000"/>
              </a:lnSpc>
            </a:pPr>
            <a:endParaRPr lang="ru-RU" altLang="x-none" sz="1400" b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390525" y="403225"/>
            <a:ext cx="66722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ТЕХНИЧЕСКИЕ ХАРАКТЕРИСТИКИ  БДЕР- КИ-11 К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16938" y="6448425"/>
            <a:ext cx="627062" cy="3778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94EF41A1-0F6A-9B4E-B307-B109AE0CAB75}" type="slidenum">
              <a:rPr lang="ru-RU" altLang="x-none">
                <a:solidFill>
                  <a:srgbClr val="001E5B"/>
                </a:solidFill>
              </a:rPr>
              <a:pPr/>
              <a:t>9</a:t>
            </a:fld>
            <a:endParaRPr lang="ru-RU" altLang="x-none">
              <a:solidFill>
                <a:srgbClr val="001E5B"/>
              </a:solidFill>
            </a:endParaRP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29736" y="983232"/>
            <a:ext cx="8336472" cy="36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1400" b="0" dirty="0"/>
              <a:t>ПРЕДНАЗНАЧЕН ДЛЯ СПЕКТРОМЕТРИИ РЕНТГЕНОВСКОГО И МЯГКОГО ГАММА-ИЗЛУЧЕНИЙ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2417763" y="3282950"/>
            <a:ext cx="43735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x-none" sz="1400" b="0" dirty="0">
                <a:latin typeface="Lingvo Sans Serif" charset="0"/>
              </a:rPr>
              <a:t>  </a:t>
            </a:r>
            <a:r>
              <a:rPr lang="ru-RU" altLang="x-none" sz="1400" dirty="0">
                <a:solidFill>
                  <a:srgbClr val="000080"/>
                </a:solidFill>
                <a:latin typeface="Arial" charset="0"/>
              </a:rPr>
              <a:t>ОСНОВНЫЕ ОСОБЕННОСТИ:</a:t>
            </a:r>
          </a:p>
          <a:p>
            <a:pPr eaLnBrk="1" hangingPunct="1"/>
            <a:endParaRPr lang="ru-RU" altLang="x-none" sz="500" dirty="0">
              <a:solidFill>
                <a:srgbClr val="00008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SzPct val="90000"/>
              <a:buFont typeface="Arial" charset="0"/>
              <a:buChar char="•"/>
            </a:pPr>
            <a:r>
              <a:rPr lang="ru-RU" altLang="x-none" sz="1400" b="0" dirty="0">
                <a:latin typeface="Arial" charset="0"/>
              </a:rPr>
              <a:t>  </a:t>
            </a: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широкий диапазон  энергий регистрируемого излучения;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SzPct val="90000"/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отличное энергетическое разрешение;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SzPct val="90000"/>
              <a:buFont typeface="Arial" charset="0"/>
              <a:buChar char="•"/>
            </a:pPr>
            <a:r>
              <a:rPr lang="ru-RU" altLang="x-none" sz="1400" b="0" dirty="0">
                <a:solidFill>
                  <a:schemeClr val="tx2"/>
                </a:solidFill>
                <a:latin typeface="Arial" charset="0"/>
              </a:rPr>
              <a:t>  широкий диапазон эффективности регистрации.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838325" y="5080000"/>
            <a:ext cx="51435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algn="just" eaLnBrk="1" hangingPunct="1"/>
            <a:r>
              <a:rPr lang="ru-RU" altLang="x-none" sz="1400" b="0">
                <a:solidFill>
                  <a:schemeClr val="tx2"/>
                </a:solidFill>
                <a:latin typeface="Arial" charset="0"/>
              </a:rPr>
              <a:t>Конструкция БДЕР-К-7К позволяет успешно применять их как лабораторных, так и в промышленных условиях с повышенным уровнем вредных воздействий (температура, влажность и др.)</a:t>
            </a:r>
            <a:endParaRPr lang="ru-RU" altLang="x-none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517525" y="1344613"/>
            <a:ext cx="81661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1" eaLnBrk="1" hangingPunct="1"/>
            <a:r>
              <a:rPr lang="ru-RU" altLang="x-none" sz="1600">
                <a:solidFill>
                  <a:srgbClr val="000080"/>
                </a:solidFill>
                <a:latin typeface="Arial" charset="0"/>
              </a:rPr>
              <a:t>Области применения:</a:t>
            </a:r>
          </a:p>
          <a:p>
            <a:pPr lvl="1" eaLnBrk="1" hangingPunct="1"/>
            <a:endParaRPr lang="ru-RU" altLang="x-none" sz="500">
              <a:solidFill>
                <a:srgbClr val="000080"/>
              </a:solidFill>
              <a:latin typeface="Arial" charset="0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неразрушающий контроль в лабораторных и промышленных условиях;</a:t>
            </a: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ядерно-физические исследования;</a:t>
            </a:r>
            <a:endParaRPr lang="en-US" altLang="x-none" sz="1600" b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геология и разведка полезных ископаемых;</a:t>
            </a: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металлургическая промышленность;</a:t>
            </a: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системы контроля на АЭС; </a:t>
            </a:r>
          </a:p>
          <a:p>
            <a:pPr eaLnBrk="1" hangingPunct="1">
              <a:buClr>
                <a:schemeClr val="accent2"/>
              </a:buClr>
              <a:buFont typeface="Wingdings" charset="2"/>
              <a:buChar char="§"/>
            </a:pPr>
            <a:r>
              <a:rPr lang="en-US" altLang="x-none" sz="16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altLang="x-none" sz="1600" b="0">
                <a:solidFill>
                  <a:schemeClr val="tx2"/>
                </a:solidFill>
                <a:latin typeface="Arial" charset="0"/>
              </a:rPr>
              <a:t>охрана окружающей среды.</a:t>
            </a:r>
          </a:p>
        </p:txBody>
      </p:sp>
      <p:pic>
        <p:nvPicPr>
          <p:cNvPr id="20486" name="Picture 15" descr="14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4525" y="2143125"/>
            <a:ext cx="16764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6" descr="13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425" y="3409950"/>
            <a:ext cx="1274763" cy="2522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62341" y="138896"/>
            <a:ext cx="7647340" cy="785599"/>
          </a:xfrm>
          <a:prstGeom prst="rect">
            <a:avLst/>
          </a:prstGeom>
          <a:noFill/>
          <a:ln>
            <a:solidFill>
              <a:srgbClr val="0033CC"/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4"/>
          </a:lnRef>
          <a:fillRef idx="1002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>
                <a:solidFill>
                  <a:schemeClr val="tx2"/>
                </a:solidFill>
                <a:latin typeface="Arial" charset="0"/>
              </a:rPr>
              <a:t>КРЕМНИЕВЫЙ БЛОК ДЕТЕКТИРОВАНИЯ С АЗОТНЫМ ОХЛАЖДЕНИЕМ БДЕР-К-7К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атом_титул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титул" id="{0B6243B7-7DA4-4642-9F96-01D58B27D7D7}" vid="{8633BCF2-E9C1-144F-8AD4-8CFFB7EC5627}"/>
    </a:ext>
  </a:extLst>
</a:theme>
</file>

<file path=ppt/theme/theme10.xml><?xml version="1.0" encoding="utf-8"?>
<a:theme xmlns:a="http://schemas.openxmlformats.org/drawingml/2006/main" name="1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11.xml><?xml version="1.0" encoding="utf-8"?>
<a:theme xmlns:a="http://schemas.openxmlformats.org/drawingml/2006/main" name="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13.xml><?xml version="1.0" encoding="utf-8"?>
<a:theme xmlns:a="http://schemas.openxmlformats.org/drawingml/2006/main" name="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15.xml><?xml version="1.0" encoding="utf-8"?>
<a:theme xmlns:a="http://schemas.openxmlformats.org/drawingml/2006/main" name="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17.xml><?xml version="1.0" encoding="utf-8"?>
<a:theme xmlns:a="http://schemas.openxmlformats.org/drawingml/2006/main" name="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19.xml><?xml version="1.0" encoding="utf-8"?>
<a:theme xmlns:a="http://schemas.openxmlformats.org/drawingml/2006/main" name="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21.xml><?xml version="1.0" encoding="utf-8"?>
<a:theme xmlns:a="http://schemas.openxmlformats.org/drawingml/2006/main" name="1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7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23.xml><?xml version="1.0" encoding="utf-8"?>
<a:theme xmlns:a="http://schemas.openxmlformats.org/drawingml/2006/main" name="1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25.xml><?xml version="1.0" encoding="utf-8"?>
<a:theme xmlns:a="http://schemas.openxmlformats.org/drawingml/2006/main" name="1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9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27.xml><?xml version="1.0" encoding="utf-8"?>
<a:theme xmlns:a="http://schemas.openxmlformats.org/drawingml/2006/main" name="1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1" id="{196FB06C-1B62-1F41-A4A2-B5740C25E72D}" vid="{82473337-5225-BF41-B535-E98843D985FB}"/>
    </a:ext>
  </a:extLst>
</a:theme>
</file>

<file path=ppt/theme/theme4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итул_Росатом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итул_Росатом" id="{A9C5BEC3-DFE1-F440-A835-7DDAD3C35F21}" vid="{9EDC5FE5-EF65-5E44-AD65-4CF963976A44}"/>
    </a:ext>
  </a:extLst>
</a:theme>
</file>

<file path=ppt/theme/theme6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росатом_титул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росатом_титул" id="{0B6243B7-7DA4-4642-9F96-01D58B27D7D7}" vid="{8633BCF2-E9C1-144F-8AD4-8CFFB7EC5627}"/>
    </a:ext>
  </a:extLst>
</a:theme>
</file>

<file path=ppt/theme/theme9.xml><?xml version="1.0" encoding="utf-8"?>
<a:theme xmlns:a="http://schemas.openxmlformats.org/drawingml/2006/main" name="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5933</TotalTime>
  <Words>3555</Words>
  <Application>Microsoft Office PowerPoint</Application>
  <PresentationFormat>Экран (4:3)</PresentationFormat>
  <Paragraphs>1026</Paragraphs>
  <Slides>52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27</vt:i4>
      </vt:variant>
      <vt:variant>
        <vt:lpstr>Заголовки слайдов</vt:lpstr>
      </vt:variant>
      <vt:variant>
        <vt:i4>52</vt:i4>
      </vt:variant>
    </vt:vector>
  </HeadingPairs>
  <TitlesOfParts>
    <vt:vector size="79" baseType="lpstr">
      <vt:lpstr>росатом_титул</vt:lpstr>
      <vt:lpstr>1_b-default</vt:lpstr>
      <vt:lpstr>росатом_1</vt:lpstr>
      <vt:lpstr>2_b-default</vt:lpstr>
      <vt:lpstr>титул_Росатом</vt:lpstr>
      <vt:lpstr>b-default</vt:lpstr>
      <vt:lpstr>3_b-default</vt:lpstr>
      <vt:lpstr>1_росатом_титул</vt:lpstr>
      <vt:lpstr>4_b-default</vt:lpstr>
      <vt:lpstr>1_росатом_1</vt:lpstr>
      <vt:lpstr>5_b-default</vt:lpstr>
      <vt:lpstr>2_росатом_1</vt:lpstr>
      <vt:lpstr>6_b-default</vt:lpstr>
      <vt:lpstr>3_росатом_1</vt:lpstr>
      <vt:lpstr>7_b-default</vt:lpstr>
      <vt:lpstr>4_росатом_1</vt:lpstr>
      <vt:lpstr>8_b-default</vt:lpstr>
      <vt:lpstr>5_росатом_1</vt:lpstr>
      <vt:lpstr>9_b-default</vt:lpstr>
      <vt:lpstr>6_росатом_1</vt:lpstr>
      <vt:lpstr>10_b-default</vt:lpstr>
      <vt:lpstr>7_росатом_1</vt:lpstr>
      <vt:lpstr>11_b-default</vt:lpstr>
      <vt:lpstr>8_росатом_1</vt:lpstr>
      <vt:lpstr>12_b-default</vt:lpstr>
      <vt:lpstr>9_росатом_1</vt:lpstr>
      <vt:lpstr>13_b-default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БЛОКИ ДЕТЕКТИРОВАНИЯ ГАММА-ИЗЛУЧЕНИЯ СЦИНТИЛЛЯЦИОНЫЕ ТИПА БДГС</vt:lpstr>
      <vt:lpstr>  ТЕХНИЧЕСКИЕ ХАРАКТЕРИСТИКИ СЦИНТИЛЛЯЦИОННЫХ БЛОКОВ ДЕТЕКТИРОВАНИЯ</vt:lpstr>
      <vt:lpstr>БДЕР-ТК-15К (CDTE P-I-N)</vt:lpstr>
      <vt:lpstr>ТЕХНИЧЕСКИЕ ХАРАКТЕРИСТИКИ БДЕР-ТК-15К</vt:lpstr>
      <vt:lpstr>СПЕКТР EU-152 (P-I-N СDTE)</vt:lpstr>
      <vt:lpstr>СПЕКТРОМЕТР ЭНЕРГИЙ ГАММА-ИЗЛУЧЕНИЯ СЕГ-ТК-1К НА ОСНОВЕ CDZNTE  </vt:lpstr>
      <vt:lpstr>Детекторы копланарной, стриповой и пиксельной конструкции на основе CdZnTe.</vt:lpstr>
      <vt:lpstr>Копланарные детекторы</vt:lpstr>
      <vt:lpstr> Образцы CdZnTe  детекторов копланарной конструкции  размером 5×5×5 мм3, 10×10×5 мм3 и 10×10×10 мм3. </vt:lpstr>
      <vt:lpstr>Тестирование копланарных детекторов</vt:lpstr>
      <vt:lpstr>Стриповые детекторы на СdZnTe</vt:lpstr>
      <vt:lpstr>Стриповые детекторы</vt:lpstr>
      <vt:lpstr>Спектрометрические характеристики CdZnTe пиксельных и стриповых детекторов </vt:lpstr>
      <vt:lpstr>РАДИОИЗОТОПНЫЕ ПРИБОРЫ </vt:lpstr>
      <vt:lpstr>СИГНАЛИЗАТОР ВЫБРОСОВ АЭРОЗОЛЕЙ ИП-211-2 </vt:lpstr>
      <vt:lpstr>СИГНАЛИЗАТОР ВЫБРОСОВ АЭРОЗОЛЕЙ ИП-211-2 </vt:lpstr>
      <vt:lpstr>ПЛОТНОМЕР РАДИОИЗОТОПНЫЙ ПРН-1К </vt:lpstr>
      <vt:lpstr>ИЗМЕРИТЕЛЬ ЗОЛЬНОСТИ УГЛЯ РКТП-6</vt:lpstr>
      <vt:lpstr>ТОЛЩИНОМЕР ПОКРЫТИЙ РЕНТГЕНФЛЮОРЕСЦЕНТНЫЙ РТВК-1К</vt:lpstr>
      <vt:lpstr>Слайд 47</vt:lpstr>
      <vt:lpstr>БЛОКИ ГАММА-ИЗЛУЧЕНИЯ </vt:lpstr>
      <vt:lpstr>БЛОК ГАММА-ИЗЛУЧЕНИЯ БГИ-50П </vt:lpstr>
      <vt:lpstr>МНОГОКАНАЛЬНЫЙ БЛОК ГАММА-ИЗЛУЧЕНИЯ БГИ-МК-10</vt:lpstr>
      <vt:lpstr>УСЛУГИ, ПРЕДОСТАВЛЯЕМЫЕ АО «ИФТП»</vt:lpstr>
      <vt:lpstr>Слайд 52</vt:lpstr>
    </vt:vector>
  </TitlesOfParts>
  <Company>ИФТП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Плотников А.В.</dc:creator>
  <cp:lastModifiedBy>Bulava</cp:lastModifiedBy>
  <cp:revision>618</cp:revision>
  <dcterms:created xsi:type="dcterms:W3CDTF">2007-05-14T06:31:45Z</dcterms:created>
  <dcterms:modified xsi:type="dcterms:W3CDTF">2019-10-23T19:14:55Z</dcterms:modified>
</cp:coreProperties>
</file>